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2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73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2EDB64-0923-4290-B163-5948AA7005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5E95162-0230-4116-AD4F-4BF24F2F78D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High Cloud Airlines operates on a global scale, connecting passengers across continents with a vast network of airlines, cities, and countries. This overview highlights key operational and performance metrics that reflect the company's reach, efficiency, and service strength.</a:t>
          </a:r>
          <a:endParaRPr lang="en-US"/>
        </a:p>
      </dgm:t>
    </dgm:pt>
    <dgm:pt modelId="{6FBABF5B-7776-4FC4-B9D3-946169B84364}" type="parTrans" cxnId="{1C82458C-A166-4DBC-B47D-B4490122AE1B}">
      <dgm:prSet/>
      <dgm:spPr/>
      <dgm:t>
        <a:bodyPr/>
        <a:lstStyle/>
        <a:p>
          <a:endParaRPr lang="en-US"/>
        </a:p>
      </dgm:t>
    </dgm:pt>
    <dgm:pt modelId="{2E2C4E4F-BD4F-4DFF-8A30-171BD1C42949}" type="sibTrans" cxnId="{1C82458C-A166-4DBC-B47D-B4490122AE1B}">
      <dgm:prSet/>
      <dgm:spPr/>
      <dgm:t>
        <a:bodyPr/>
        <a:lstStyle/>
        <a:p>
          <a:endParaRPr lang="en-US"/>
        </a:p>
      </dgm:t>
    </dgm:pt>
    <dgm:pt modelId="{D5499166-5EB9-4FF2-BA00-F75E72B170C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With a strong focus on reliability and customer satisfaction, High Cloud Airlines continues to evolve in a highly dynamic aviation industry. Our mission is to provide seamless travel experiences while maintaining operational excellence across all touchpoints.</a:t>
          </a:r>
          <a:endParaRPr lang="en-US" dirty="0"/>
        </a:p>
      </dgm:t>
    </dgm:pt>
    <dgm:pt modelId="{B3238CB7-14E7-4635-849B-961D8E8010E0}" type="parTrans" cxnId="{A8702266-FB1B-4187-9C63-96AF75B5E165}">
      <dgm:prSet/>
      <dgm:spPr/>
      <dgm:t>
        <a:bodyPr/>
        <a:lstStyle/>
        <a:p>
          <a:endParaRPr lang="en-US"/>
        </a:p>
      </dgm:t>
    </dgm:pt>
    <dgm:pt modelId="{0EE3DDAC-28BD-4C96-AFE9-C99140CEA534}" type="sibTrans" cxnId="{A8702266-FB1B-4187-9C63-96AF75B5E165}">
      <dgm:prSet/>
      <dgm:spPr/>
      <dgm:t>
        <a:bodyPr/>
        <a:lstStyle/>
        <a:p>
          <a:endParaRPr lang="en-US"/>
        </a:p>
      </dgm:t>
    </dgm:pt>
    <dgm:pt modelId="{DFD574E3-85BF-441D-8D08-0E85208586C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As part of the commitment to transparency and growth, we’ve developed an interactive Tableau-based report that captures these performance insights in a clear and visual format. In this presentation, we’ll walk through that report to explore the trends, strengths, and opportunities shaping our journey forward.</a:t>
          </a:r>
          <a:endParaRPr lang="en-US"/>
        </a:p>
      </dgm:t>
    </dgm:pt>
    <dgm:pt modelId="{29CFBD3B-8B3E-44F3-BBAE-43705E5C6C0E}" type="parTrans" cxnId="{7B39AD83-6804-4F99-A43E-41E80B29D745}">
      <dgm:prSet/>
      <dgm:spPr/>
      <dgm:t>
        <a:bodyPr/>
        <a:lstStyle/>
        <a:p>
          <a:endParaRPr lang="en-US"/>
        </a:p>
      </dgm:t>
    </dgm:pt>
    <dgm:pt modelId="{76443F43-D0FC-4398-A6FA-26CB6790B8D8}" type="sibTrans" cxnId="{7B39AD83-6804-4F99-A43E-41E80B29D745}">
      <dgm:prSet/>
      <dgm:spPr/>
      <dgm:t>
        <a:bodyPr/>
        <a:lstStyle/>
        <a:p>
          <a:endParaRPr lang="en-US"/>
        </a:p>
      </dgm:t>
    </dgm:pt>
    <dgm:pt modelId="{3F4505A4-9647-4811-A5FA-B07AEFE1F71A}" type="pres">
      <dgm:prSet presAssocID="{A92EDB64-0923-4290-B163-5948AA70057B}" presName="root" presStyleCnt="0">
        <dgm:presLayoutVars>
          <dgm:dir/>
          <dgm:resizeHandles val="exact"/>
        </dgm:presLayoutVars>
      </dgm:prSet>
      <dgm:spPr/>
    </dgm:pt>
    <dgm:pt modelId="{49824B68-56CE-430F-BD8D-990C235D5715}" type="pres">
      <dgm:prSet presAssocID="{55E95162-0230-4116-AD4F-4BF24F2F78D7}" presName="compNode" presStyleCnt="0"/>
      <dgm:spPr/>
    </dgm:pt>
    <dgm:pt modelId="{9D17BCEA-492A-464E-B7BB-B79104AB81C5}" type="pres">
      <dgm:prSet presAssocID="{55E95162-0230-4116-AD4F-4BF24F2F78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05D13CC8-16AD-4C83-9D3D-9CF7648CBB22}" type="pres">
      <dgm:prSet presAssocID="{55E95162-0230-4116-AD4F-4BF24F2F78D7}" presName="spaceRect" presStyleCnt="0"/>
      <dgm:spPr/>
    </dgm:pt>
    <dgm:pt modelId="{E30C32BF-F5E1-42DF-9956-E8A202147D00}" type="pres">
      <dgm:prSet presAssocID="{55E95162-0230-4116-AD4F-4BF24F2F78D7}" presName="textRect" presStyleLbl="revTx" presStyleIdx="0" presStyleCnt="3">
        <dgm:presLayoutVars>
          <dgm:chMax val="1"/>
          <dgm:chPref val="1"/>
        </dgm:presLayoutVars>
      </dgm:prSet>
      <dgm:spPr/>
    </dgm:pt>
    <dgm:pt modelId="{9E906BAB-FFCF-4A75-B901-0583226EA99B}" type="pres">
      <dgm:prSet presAssocID="{2E2C4E4F-BD4F-4DFF-8A30-171BD1C42949}" presName="sibTrans" presStyleCnt="0"/>
      <dgm:spPr/>
    </dgm:pt>
    <dgm:pt modelId="{25D11CFC-8002-406D-B2BA-98BD266E36EA}" type="pres">
      <dgm:prSet presAssocID="{D5499166-5EB9-4FF2-BA00-F75E72B170CB}" presName="compNode" presStyleCnt="0"/>
      <dgm:spPr/>
    </dgm:pt>
    <dgm:pt modelId="{9B7FCF3D-2608-4C1E-8602-40934D95619B}" type="pres">
      <dgm:prSet presAssocID="{D5499166-5EB9-4FF2-BA00-F75E72B170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A410E197-2CA2-4D98-B5FB-F572723AE14A}" type="pres">
      <dgm:prSet presAssocID="{D5499166-5EB9-4FF2-BA00-F75E72B170CB}" presName="spaceRect" presStyleCnt="0"/>
      <dgm:spPr/>
    </dgm:pt>
    <dgm:pt modelId="{2F19A528-651D-44D0-B4CA-D89E3D36B249}" type="pres">
      <dgm:prSet presAssocID="{D5499166-5EB9-4FF2-BA00-F75E72B170CB}" presName="textRect" presStyleLbl="revTx" presStyleIdx="1" presStyleCnt="3">
        <dgm:presLayoutVars>
          <dgm:chMax val="1"/>
          <dgm:chPref val="1"/>
        </dgm:presLayoutVars>
      </dgm:prSet>
      <dgm:spPr/>
    </dgm:pt>
    <dgm:pt modelId="{F72868D9-C600-4712-90E1-FE695156483D}" type="pres">
      <dgm:prSet presAssocID="{0EE3DDAC-28BD-4C96-AFE9-C99140CEA534}" presName="sibTrans" presStyleCnt="0"/>
      <dgm:spPr/>
    </dgm:pt>
    <dgm:pt modelId="{4BE72195-E49B-4114-AF61-F2026378A3BA}" type="pres">
      <dgm:prSet presAssocID="{DFD574E3-85BF-441D-8D08-0E85208586CC}" presName="compNode" presStyleCnt="0"/>
      <dgm:spPr/>
    </dgm:pt>
    <dgm:pt modelId="{2FAD700E-AD1C-4234-AFB3-E6F88A1FEC5C}" type="pres">
      <dgm:prSet presAssocID="{DFD574E3-85BF-441D-8D08-0E85208586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E56D609-BA84-41E6-9BFE-10B6984B5EAE}" type="pres">
      <dgm:prSet presAssocID="{DFD574E3-85BF-441D-8D08-0E85208586CC}" presName="spaceRect" presStyleCnt="0"/>
      <dgm:spPr/>
    </dgm:pt>
    <dgm:pt modelId="{8189EA98-A5A0-45CD-9DA7-412A68BE8C15}" type="pres">
      <dgm:prSet presAssocID="{DFD574E3-85BF-441D-8D08-0E85208586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702266-FB1B-4187-9C63-96AF75B5E165}" srcId="{A92EDB64-0923-4290-B163-5948AA70057B}" destId="{D5499166-5EB9-4FF2-BA00-F75E72B170CB}" srcOrd="1" destOrd="0" parTransId="{B3238CB7-14E7-4635-849B-961D8E8010E0}" sibTransId="{0EE3DDAC-28BD-4C96-AFE9-C99140CEA534}"/>
    <dgm:cxn modelId="{39C3CA50-70B4-4B87-8B07-39F2B2AEFF4C}" type="presOf" srcId="{DFD574E3-85BF-441D-8D08-0E85208586CC}" destId="{8189EA98-A5A0-45CD-9DA7-412A68BE8C15}" srcOrd="0" destOrd="0" presId="urn:microsoft.com/office/officeart/2018/2/layout/IconLabelList"/>
    <dgm:cxn modelId="{7B39AD83-6804-4F99-A43E-41E80B29D745}" srcId="{A92EDB64-0923-4290-B163-5948AA70057B}" destId="{DFD574E3-85BF-441D-8D08-0E85208586CC}" srcOrd="2" destOrd="0" parTransId="{29CFBD3B-8B3E-44F3-BBAE-43705E5C6C0E}" sibTransId="{76443F43-D0FC-4398-A6FA-26CB6790B8D8}"/>
    <dgm:cxn modelId="{1C82458C-A166-4DBC-B47D-B4490122AE1B}" srcId="{A92EDB64-0923-4290-B163-5948AA70057B}" destId="{55E95162-0230-4116-AD4F-4BF24F2F78D7}" srcOrd="0" destOrd="0" parTransId="{6FBABF5B-7776-4FC4-B9D3-946169B84364}" sibTransId="{2E2C4E4F-BD4F-4DFF-8A30-171BD1C42949}"/>
    <dgm:cxn modelId="{CEAFFBB3-4337-4CA8-A052-4170A9520B91}" type="presOf" srcId="{55E95162-0230-4116-AD4F-4BF24F2F78D7}" destId="{E30C32BF-F5E1-42DF-9956-E8A202147D00}" srcOrd="0" destOrd="0" presId="urn:microsoft.com/office/officeart/2018/2/layout/IconLabelList"/>
    <dgm:cxn modelId="{ABBDA7C8-9C7F-4424-818E-97B6500CA2F4}" type="presOf" srcId="{D5499166-5EB9-4FF2-BA00-F75E72B170CB}" destId="{2F19A528-651D-44D0-B4CA-D89E3D36B249}" srcOrd="0" destOrd="0" presId="urn:microsoft.com/office/officeart/2018/2/layout/IconLabelList"/>
    <dgm:cxn modelId="{F66AA2D4-659B-4010-89D7-EE6016C8F0E8}" type="presOf" srcId="{A92EDB64-0923-4290-B163-5948AA70057B}" destId="{3F4505A4-9647-4811-A5FA-B07AEFE1F71A}" srcOrd="0" destOrd="0" presId="urn:microsoft.com/office/officeart/2018/2/layout/IconLabelList"/>
    <dgm:cxn modelId="{31E28BBD-FF34-4BEA-BB23-F7300C6876D9}" type="presParOf" srcId="{3F4505A4-9647-4811-A5FA-B07AEFE1F71A}" destId="{49824B68-56CE-430F-BD8D-990C235D5715}" srcOrd="0" destOrd="0" presId="urn:microsoft.com/office/officeart/2018/2/layout/IconLabelList"/>
    <dgm:cxn modelId="{10BC16AC-8902-4738-85E1-A9763E285CAE}" type="presParOf" srcId="{49824B68-56CE-430F-BD8D-990C235D5715}" destId="{9D17BCEA-492A-464E-B7BB-B79104AB81C5}" srcOrd="0" destOrd="0" presId="urn:microsoft.com/office/officeart/2018/2/layout/IconLabelList"/>
    <dgm:cxn modelId="{5FBC8318-B4B1-4E40-90BA-AEF841D686DA}" type="presParOf" srcId="{49824B68-56CE-430F-BD8D-990C235D5715}" destId="{05D13CC8-16AD-4C83-9D3D-9CF7648CBB22}" srcOrd="1" destOrd="0" presId="urn:microsoft.com/office/officeart/2018/2/layout/IconLabelList"/>
    <dgm:cxn modelId="{5BF748A4-1E1D-4CDD-9291-ED02607406D0}" type="presParOf" srcId="{49824B68-56CE-430F-BD8D-990C235D5715}" destId="{E30C32BF-F5E1-42DF-9956-E8A202147D00}" srcOrd="2" destOrd="0" presId="urn:microsoft.com/office/officeart/2018/2/layout/IconLabelList"/>
    <dgm:cxn modelId="{33B32022-11C4-4E6F-9830-F4B3F77F1DFC}" type="presParOf" srcId="{3F4505A4-9647-4811-A5FA-B07AEFE1F71A}" destId="{9E906BAB-FFCF-4A75-B901-0583226EA99B}" srcOrd="1" destOrd="0" presId="urn:microsoft.com/office/officeart/2018/2/layout/IconLabelList"/>
    <dgm:cxn modelId="{93AC6F50-5439-40E0-B4EA-6399AFBEBA2E}" type="presParOf" srcId="{3F4505A4-9647-4811-A5FA-B07AEFE1F71A}" destId="{25D11CFC-8002-406D-B2BA-98BD266E36EA}" srcOrd="2" destOrd="0" presId="urn:microsoft.com/office/officeart/2018/2/layout/IconLabelList"/>
    <dgm:cxn modelId="{A6F643D2-8541-45E0-BC68-675CF9904253}" type="presParOf" srcId="{25D11CFC-8002-406D-B2BA-98BD266E36EA}" destId="{9B7FCF3D-2608-4C1E-8602-40934D95619B}" srcOrd="0" destOrd="0" presId="urn:microsoft.com/office/officeart/2018/2/layout/IconLabelList"/>
    <dgm:cxn modelId="{8F5493C7-0FA9-4107-8DF6-BB702E01F75F}" type="presParOf" srcId="{25D11CFC-8002-406D-B2BA-98BD266E36EA}" destId="{A410E197-2CA2-4D98-B5FB-F572723AE14A}" srcOrd="1" destOrd="0" presId="urn:microsoft.com/office/officeart/2018/2/layout/IconLabelList"/>
    <dgm:cxn modelId="{FCD5DB62-8B50-4878-8A6E-3AC137B6FC03}" type="presParOf" srcId="{25D11CFC-8002-406D-B2BA-98BD266E36EA}" destId="{2F19A528-651D-44D0-B4CA-D89E3D36B249}" srcOrd="2" destOrd="0" presId="urn:microsoft.com/office/officeart/2018/2/layout/IconLabelList"/>
    <dgm:cxn modelId="{B3494CED-034D-4D36-8E87-10AA802BF606}" type="presParOf" srcId="{3F4505A4-9647-4811-A5FA-B07AEFE1F71A}" destId="{F72868D9-C600-4712-90E1-FE695156483D}" srcOrd="3" destOrd="0" presId="urn:microsoft.com/office/officeart/2018/2/layout/IconLabelList"/>
    <dgm:cxn modelId="{935335A1-FF6F-4E51-B315-1FC1051CFD5F}" type="presParOf" srcId="{3F4505A4-9647-4811-A5FA-B07AEFE1F71A}" destId="{4BE72195-E49B-4114-AF61-F2026378A3BA}" srcOrd="4" destOrd="0" presId="urn:microsoft.com/office/officeart/2018/2/layout/IconLabelList"/>
    <dgm:cxn modelId="{E32BC443-57B0-4EA7-8FE9-FA4888817804}" type="presParOf" srcId="{4BE72195-E49B-4114-AF61-F2026378A3BA}" destId="{2FAD700E-AD1C-4234-AFB3-E6F88A1FEC5C}" srcOrd="0" destOrd="0" presId="urn:microsoft.com/office/officeart/2018/2/layout/IconLabelList"/>
    <dgm:cxn modelId="{7D763974-3A33-45A7-A4A3-058A61DE8118}" type="presParOf" srcId="{4BE72195-E49B-4114-AF61-F2026378A3BA}" destId="{FE56D609-BA84-41E6-9BFE-10B6984B5EAE}" srcOrd="1" destOrd="0" presId="urn:microsoft.com/office/officeart/2018/2/layout/IconLabelList"/>
    <dgm:cxn modelId="{8F8AA82E-4D34-4796-AC87-8EC13199640C}" type="presParOf" srcId="{4BE72195-E49B-4114-AF61-F2026378A3BA}" destId="{8189EA98-A5A0-45CD-9DA7-412A68BE8C1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FDBDC41-2BBE-4CFB-A76A-AA3A8F4436D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9CA84D-48B4-441B-ACBB-19D45AB90D6A}">
      <dgm:prSet/>
      <dgm:spPr/>
      <dgm:t>
        <a:bodyPr/>
        <a:lstStyle/>
        <a:p>
          <a:r>
            <a:rPr lang="en-IN" b="0" dirty="0"/>
            <a:t>Chicago, IL - Detroit, MI emerges as the busiest route with the 95 flights, indicating strong commuter between these two key cities.</a:t>
          </a:r>
          <a:endParaRPr lang="en-US" b="0" dirty="0"/>
        </a:p>
      </dgm:t>
    </dgm:pt>
    <dgm:pt modelId="{E3995501-FA80-4B9D-9DA5-E34B285D090B}" type="parTrans" cxnId="{4F48CBE3-5EAF-48F5-859B-762DA13DCC1F}">
      <dgm:prSet/>
      <dgm:spPr/>
      <dgm:t>
        <a:bodyPr/>
        <a:lstStyle/>
        <a:p>
          <a:endParaRPr lang="en-US"/>
        </a:p>
      </dgm:t>
    </dgm:pt>
    <dgm:pt modelId="{7AE351B2-70D3-4D7D-B112-228B3829006F}" type="sibTrans" cxnId="{4F48CBE3-5EAF-48F5-859B-762DA13DCC1F}">
      <dgm:prSet/>
      <dgm:spPr/>
      <dgm:t>
        <a:bodyPr/>
        <a:lstStyle/>
        <a:p>
          <a:endParaRPr lang="en-US"/>
        </a:p>
      </dgm:t>
    </dgm:pt>
    <dgm:pt modelId="{5410F91F-4EA2-444A-85A5-C803825F57B3}">
      <dgm:prSet/>
      <dgm:spPr/>
      <dgm:t>
        <a:bodyPr/>
        <a:lstStyle/>
        <a:p>
          <a:r>
            <a:rPr lang="en-IN" b="0" dirty="0"/>
            <a:t>Other high-frequency routes include:</a:t>
          </a:r>
        </a:p>
        <a:p>
          <a:r>
            <a:rPr lang="en-IN" b="0" dirty="0"/>
            <a:t>Washington, DC - New York, NY with 88 flights</a:t>
          </a:r>
        </a:p>
        <a:p>
          <a:r>
            <a:rPr lang="en-IN" b="0" dirty="0"/>
            <a:t>Washington, DC - Atlanta, GA with 86 flights</a:t>
          </a:r>
          <a:endParaRPr lang="en-US" b="0" dirty="0"/>
        </a:p>
      </dgm:t>
    </dgm:pt>
    <dgm:pt modelId="{3ED6C7A8-1606-44FE-B07D-BDB8487103EA}" type="parTrans" cxnId="{9AFC0DBD-C555-4F36-B506-56BA87C535FC}">
      <dgm:prSet/>
      <dgm:spPr/>
      <dgm:t>
        <a:bodyPr/>
        <a:lstStyle/>
        <a:p>
          <a:endParaRPr lang="en-US"/>
        </a:p>
      </dgm:t>
    </dgm:pt>
    <dgm:pt modelId="{4D732950-E4B9-4970-A10E-FECA4D3D6372}" type="sibTrans" cxnId="{9AFC0DBD-C555-4F36-B506-56BA87C535FC}">
      <dgm:prSet/>
      <dgm:spPr/>
      <dgm:t>
        <a:bodyPr/>
        <a:lstStyle/>
        <a:p>
          <a:endParaRPr lang="en-US"/>
        </a:p>
      </dgm:t>
    </dgm:pt>
    <dgm:pt modelId="{15FFF6E4-7BCF-4B1C-AB6A-931CE1115E95}">
      <dgm:prSet/>
      <dgm:spPr/>
      <dgm:t>
        <a:bodyPr/>
        <a:lstStyle/>
        <a:p>
          <a:r>
            <a:rPr lang="en-IN" b="0" dirty="0"/>
            <a:t>Airlines should focus on maximizing efficiency and frequency on these top routes to meet consistent demand and enhance profitability.</a:t>
          </a:r>
          <a:endParaRPr lang="en-US" b="0" dirty="0"/>
        </a:p>
      </dgm:t>
    </dgm:pt>
    <dgm:pt modelId="{7614A6C0-D28E-4EC7-8A3B-51324709DA81}" type="parTrans" cxnId="{5D5FC6D4-BDA9-4481-8CA6-A36BECD39FC3}">
      <dgm:prSet/>
      <dgm:spPr/>
      <dgm:t>
        <a:bodyPr/>
        <a:lstStyle/>
        <a:p>
          <a:endParaRPr lang="en-US"/>
        </a:p>
      </dgm:t>
    </dgm:pt>
    <dgm:pt modelId="{52EC1FA2-9CA2-4674-A6AD-7F613BC25DF3}" type="sibTrans" cxnId="{5D5FC6D4-BDA9-4481-8CA6-A36BECD39FC3}">
      <dgm:prSet/>
      <dgm:spPr/>
      <dgm:t>
        <a:bodyPr/>
        <a:lstStyle/>
        <a:p>
          <a:endParaRPr lang="en-US"/>
        </a:p>
      </dgm:t>
    </dgm:pt>
    <dgm:pt modelId="{25179739-8460-47DB-ADE1-A728B1BAD318}" type="pres">
      <dgm:prSet presAssocID="{2FDBDC41-2BBE-4CFB-A76A-AA3A8F4436D4}" presName="linear" presStyleCnt="0">
        <dgm:presLayoutVars>
          <dgm:animLvl val="lvl"/>
          <dgm:resizeHandles val="exact"/>
        </dgm:presLayoutVars>
      </dgm:prSet>
      <dgm:spPr/>
    </dgm:pt>
    <dgm:pt modelId="{EAD8AA6F-F5E0-48A7-98E6-DEE876F40934}" type="pres">
      <dgm:prSet presAssocID="{D39CA84D-48B4-441B-ACBB-19D45AB90D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5CAFE5-240C-4DBE-8A6F-A4F5FB18E74F}" type="pres">
      <dgm:prSet presAssocID="{7AE351B2-70D3-4D7D-B112-228B3829006F}" presName="spacer" presStyleCnt="0"/>
      <dgm:spPr/>
    </dgm:pt>
    <dgm:pt modelId="{7790711B-5D76-45D9-AEF4-B74D50AC2EF2}" type="pres">
      <dgm:prSet presAssocID="{5410F91F-4EA2-444A-85A5-C803825F57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7D54B0-9991-4730-9984-CABD6E6BC124}" type="pres">
      <dgm:prSet presAssocID="{4D732950-E4B9-4970-A10E-FECA4D3D6372}" presName="spacer" presStyleCnt="0"/>
      <dgm:spPr/>
    </dgm:pt>
    <dgm:pt modelId="{3E628C5A-1C8E-49E2-829D-07188115A870}" type="pres">
      <dgm:prSet presAssocID="{15FFF6E4-7BCF-4B1C-AB6A-931CE1115E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97A4527-32B9-4C8E-BC41-CABBB1169F2A}" type="presOf" srcId="{D39CA84D-48B4-441B-ACBB-19D45AB90D6A}" destId="{EAD8AA6F-F5E0-48A7-98E6-DEE876F40934}" srcOrd="0" destOrd="0" presId="urn:microsoft.com/office/officeart/2005/8/layout/vList2"/>
    <dgm:cxn modelId="{91CC3C34-1E64-410F-AFDA-727722D0AC90}" type="presOf" srcId="{15FFF6E4-7BCF-4B1C-AB6A-931CE1115E95}" destId="{3E628C5A-1C8E-49E2-829D-07188115A870}" srcOrd="0" destOrd="0" presId="urn:microsoft.com/office/officeart/2005/8/layout/vList2"/>
    <dgm:cxn modelId="{DDE2019B-5476-457C-9F91-FF7E0B2E7252}" type="presOf" srcId="{5410F91F-4EA2-444A-85A5-C803825F57B3}" destId="{7790711B-5D76-45D9-AEF4-B74D50AC2EF2}" srcOrd="0" destOrd="0" presId="urn:microsoft.com/office/officeart/2005/8/layout/vList2"/>
    <dgm:cxn modelId="{8E85E7BB-5C33-4836-9A7D-DE236C615498}" type="presOf" srcId="{2FDBDC41-2BBE-4CFB-A76A-AA3A8F4436D4}" destId="{25179739-8460-47DB-ADE1-A728B1BAD318}" srcOrd="0" destOrd="0" presId="urn:microsoft.com/office/officeart/2005/8/layout/vList2"/>
    <dgm:cxn modelId="{9AFC0DBD-C555-4F36-B506-56BA87C535FC}" srcId="{2FDBDC41-2BBE-4CFB-A76A-AA3A8F4436D4}" destId="{5410F91F-4EA2-444A-85A5-C803825F57B3}" srcOrd="1" destOrd="0" parTransId="{3ED6C7A8-1606-44FE-B07D-BDB8487103EA}" sibTransId="{4D732950-E4B9-4970-A10E-FECA4D3D6372}"/>
    <dgm:cxn modelId="{5D5FC6D4-BDA9-4481-8CA6-A36BECD39FC3}" srcId="{2FDBDC41-2BBE-4CFB-A76A-AA3A8F4436D4}" destId="{15FFF6E4-7BCF-4B1C-AB6A-931CE1115E95}" srcOrd="2" destOrd="0" parTransId="{7614A6C0-D28E-4EC7-8A3B-51324709DA81}" sibTransId="{52EC1FA2-9CA2-4674-A6AD-7F613BC25DF3}"/>
    <dgm:cxn modelId="{4F48CBE3-5EAF-48F5-859B-762DA13DCC1F}" srcId="{2FDBDC41-2BBE-4CFB-A76A-AA3A8F4436D4}" destId="{D39CA84D-48B4-441B-ACBB-19D45AB90D6A}" srcOrd="0" destOrd="0" parTransId="{E3995501-FA80-4B9D-9DA5-E34B285D090B}" sibTransId="{7AE351B2-70D3-4D7D-B112-228B3829006F}"/>
    <dgm:cxn modelId="{0375E9EC-F19D-42F9-BDF9-023AB9B17CC0}" type="presParOf" srcId="{25179739-8460-47DB-ADE1-A728B1BAD318}" destId="{EAD8AA6F-F5E0-48A7-98E6-DEE876F40934}" srcOrd="0" destOrd="0" presId="urn:microsoft.com/office/officeart/2005/8/layout/vList2"/>
    <dgm:cxn modelId="{B1D93B9D-5C4D-4B78-82F8-2E1323AB61BD}" type="presParOf" srcId="{25179739-8460-47DB-ADE1-A728B1BAD318}" destId="{765CAFE5-240C-4DBE-8A6F-A4F5FB18E74F}" srcOrd="1" destOrd="0" presId="urn:microsoft.com/office/officeart/2005/8/layout/vList2"/>
    <dgm:cxn modelId="{19F38EEB-E566-494E-8769-34C807D41730}" type="presParOf" srcId="{25179739-8460-47DB-ADE1-A728B1BAD318}" destId="{7790711B-5D76-45D9-AEF4-B74D50AC2EF2}" srcOrd="2" destOrd="0" presId="urn:microsoft.com/office/officeart/2005/8/layout/vList2"/>
    <dgm:cxn modelId="{7430E024-E184-4153-80F0-9F5669314F84}" type="presParOf" srcId="{25179739-8460-47DB-ADE1-A728B1BAD318}" destId="{487D54B0-9991-4730-9984-CABD6E6BC124}" srcOrd="3" destOrd="0" presId="urn:microsoft.com/office/officeart/2005/8/layout/vList2"/>
    <dgm:cxn modelId="{27397408-D1DC-4454-AFE8-3B6DDEC95C3F}" type="presParOf" srcId="{25179739-8460-47DB-ADE1-A728B1BAD318}" destId="{3E628C5A-1C8E-49E2-829D-07188115A87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ECF5ED-B297-47FB-9359-8AA0DDE0A8B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14DC99-3765-4FFB-9934-38BED26864A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dirty="0"/>
            <a:t>Weekdays account for 71.18% of the total load factor, clearly indicating that most air travel occurs during the business week.</a:t>
          </a:r>
          <a:endParaRPr lang="en-US" b="0" dirty="0"/>
        </a:p>
      </dgm:t>
    </dgm:pt>
    <dgm:pt modelId="{99B9AC45-A1DB-4A8D-9177-69CA9BD0DE64}" type="parTrans" cxnId="{ADD4F161-0D4C-4ED0-A4D1-9232D89C1F35}">
      <dgm:prSet/>
      <dgm:spPr/>
      <dgm:t>
        <a:bodyPr/>
        <a:lstStyle/>
        <a:p>
          <a:endParaRPr lang="en-US"/>
        </a:p>
      </dgm:t>
    </dgm:pt>
    <dgm:pt modelId="{6AB141ED-D337-4AE0-99DD-E16FB3EF6085}" type="sibTrans" cxnId="{ADD4F161-0D4C-4ED0-A4D1-9232D89C1F35}">
      <dgm:prSet/>
      <dgm:spPr/>
      <dgm:t>
        <a:bodyPr/>
        <a:lstStyle/>
        <a:p>
          <a:endParaRPr lang="en-US"/>
        </a:p>
      </dgm:t>
    </dgm:pt>
    <dgm:pt modelId="{7CB4D182-2CD3-449C-BA93-BD1D55A7D80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dirty="0"/>
            <a:t>Weekends contribute only 28.82%, reflecting lower travel volumes, likely due to reduced business travel and fewer scheduled flights.</a:t>
          </a:r>
          <a:endParaRPr lang="en-US" b="0" dirty="0"/>
        </a:p>
      </dgm:t>
    </dgm:pt>
    <dgm:pt modelId="{58457719-A84C-4367-B3BF-9C168F70D059}" type="parTrans" cxnId="{29846637-4071-4489-A0A9-5598E6FE8CB2}">
      <dgm:prSet/>
      <dgm:spPr/>
      <dgm:t>
        <a:bodyPr/>
        <a:lstStyle/>
        <a:p>
          <a:endParaRPr lang="en-US"/>
        </a:p>
      </dgm:t>
    </dgm:pt>
    <dgm:pt modelId="{CFDBD275-192F-4708-B9C6-0D22D50FAC64}" type="sibTrans" cxnId="{29846637-4071-4489-A0A9-5598E6FE8CB2}">
      <dgm:prSet/>
      <dgm:spPr/>
      <dgm:t>
        <a:bodyPr/>
        <a:lstStyle/>
        <a:p>
          <a:endParaRPr lang="en-US"/>
        </a:p>
      </dgm:t>
    </dgm:pt>
    <dgm:pt modelId="{16FC24F5-910D-4872-9B9C-D6FE06DEB6F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dirty="0"/>
            <a:t>The data suggests a strong travel influence, with airlines seeing heavier weekday usage.</a:t>
          </a:r>
          <a:endParaRPr lang="en-US" b="0" dirty="0"/>
        </a:p>
      </dgm:t>
    </dgm:pt>
    <dgm:pt modelId="{63ED0B42-82C1-4E5E-B597-AFD73878EB49}" type="parTrans" cxnId="{B0ADD3DA-F93C-40F4-B6EE-8EC3D72F3A81}">
      <dgm:prSet/>
      <dgm:spPr/>
      <dgm:t>
        <a:bodyPr/>
        <a:lstStyle/>
        <a:p>
          <a:endParaRPr lang="en-US"/>
        </a:p>
      </dgm:t>
    </dgm:pt>
    <dgm:pt modelId="{E969C0FC-47A8-42AE-B045-6F3D79DAD639}" type="sibTrans" cxnId="{B0ADD3DA-F93C-40F4-B6EE-8EC3D72F3A81}">
      <dgm:prSet/>
      <dgm:spPr/>
      <dgm:t>
        <a:bodyPr/>
        <a:lstStyle/>
        <a:p>
          <a:endParaRPr lang="en-US"/>
        </a:p>
      </dgm:t>
    </dgm:pt>
    <dgm:pt modelId="{1D863FA5-5D85-4E3A-A065-B8C832E3341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dirty="0"/>
            <a:t>Airlines can explore weekend-specific offers or route adjustments to balance load factors and improve weekend utilization.</a:t>
          </a:r>
          <a:endParaRPr lang="en-US" b="0" dirty="0"/>
        </a:p>
      </dgm:t>
    </dgm:pt>
    <dgm:pt modelId="{E8E408B3-D96E-4533-A1DE-1B9922F7D276}" type="parTrans" cxnId="{7E822560-2F02-4B1F-867A-B711A6C834A8}">
      <dgm:prSet/>
      <dgm:spPr/>
      <dgm:t>
        <a:bodyPr/>
        <a:lstStyle/>
        <a:p>
          <a:endParaRPr lang="en-US"/>
        </a:p>
      </dgm:t>
    </dgm:pt>
    <dgm:pt modelId="{3D5B7EE2-4448-4085-AD15-9ACF3208AD73}" type="sibTrans" cxnId="{7E822560-2F02-4B1F-867A-B711A6C834A8}">
      <dgm:prSet/>
      <dgm:spPr/>
      <dgm:t>
        <a:bodyPr/>
        <a:lstStyle/>
        <a:p>
          <a:endParaRPr lang="en-US"/>
        </a:p>
      </dgm:t>
    </dgm:pt>
    <dgm:pt modelId="{CABAE726-7A25-43DE-8A53-63FA90B0F1F3}" type="pres">
      <dgm:prSet presAssocID="{2AECF5ED-B297-47FB-9359-8AA0DDE0A8B5}" presName="root" presStyleCnt="0">
        <dgm:presLayoutVars>
          <dgm:dir/>
          <dgm:resizeHandles val="exact"/>
        </dgm:presLayoutVars>
      </dgm:prSet>
      <dgm:spPr/>
    </dgm:pt>
    <dgm:pt modelId="{E1D18A4A-E574-470A-82DE-BEB8426673BC}" type="pres">
      <dgm:prSet presAssocID="{0E14DC99-3765-4FFB-9934-38BED26864A3}" presName="compNode" presStyleCnt="0"/>
      <dgm:spPr/>
    </dgm:pt>
    <dgm:pt modelId="{F2BB1EFF-B347-43EF-9EF6-C1C40DFE0E91}" type="pres">
      <dgm:prSet presAssocID="{0E14DC99-3765-4FFB-9934-38BED26864A3}" presName="bgRect" presStyleLbl="bgShp" presStyleIdx="0" presStyleCnt="4"/>
      <dgm:spPr/>
    </dgm:pt>
    <dgm:pt modelId="{61DDE8BF-ACA3-4C68-9CE4-881C97773512}" type="pres">
      <dgm:prSet presAssocID="{0E14DC99-3765-4FFB-9934-38BED26864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01A98CCD-44D8-4967-8732-BE5396DD5AC4}" type="pres">
      <dgm:prSet presAssocID="{0E14DC99-3765-4FFB-9934-38BED26864A3}" presName="spaceRect" presStyleCnt="0"/>
      <dgm:spPr/>
    </dgm:pt>
    <dgm:pt modelId="{C93A04F6-5172-43A3-AD59-0B192D899E0F}" type="pres">
      <dgm:prSet presAssocID="{0E14DC99-3765-4FFB-9934-38BED26864A3}" presName="parTx" presStyleLbl="revTx" presStyleIdx="0" presStyleCnt="4">
        <dgm:presLayoutVars>
          <dgm:chMax val="0"/>
          <dgm:chPref val="0"/>
        </dgm:presLayoutVars>
      </dgm:prSet>
      <dgm:spPr/>
    </dgm:pt>
    <dgm:pt modelId="{2BD4476C-08D6-4F05-9385-56E70DAE6EB7}" type="pres">
      <dgm:prSet presAssocID="{6AB141ED-D337-4AE0-99DD-E16FB3EF6085}" presName="sibTrans" presStyleCnt="0"/>
      <dgm:spPr/>
    </dgm:pt>
    <dgm:pt modelId="{BB386639-B061-4825-B2B5-7B855E03A151}" type="pres">
      <dgm:prSet presAssocID="{7CB4D182-2CD3-449C-BA93-BD1D55A7D806}" presName="compNode" presStyleCnt="0"/>
      <dgm:spPr/>
    </dgm:pt>
    <dgm:pt modelId="{22269191-0EC4-4525-B6B2-98D94AA46E34}" type="pres">
      <dgm:prSet presAssocID="{7CB4D182-2CD3-449C-BA93-BD1D55A7D806}" presName="bgRect" presStyleLbl="bgShp" presStyleIdx="1" presStyleCnt="4" custScaleY="145795"/>
      <dgm:spPr/>
    </dgm:pt>
    <dgm:pt modelId="{77D54653-F41F-4DB8-B538-0E60BDC62455}" type="pres">
      <dgm:prSet presAssocID="{7CB4D182-2CD3-449C-BA93-BD1D55A7D8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E6A0E8C3-0F4F-4950-A2D4-D399531F9DF3}" type="pres">
      <dgm:prSet presAssocID="{7CB4D182-2CD3-449C-BA93-BD1D55A7D806}" presName="spaceRect" presStyleCnt="0"/>
      <dgm:spPr/>
    </dgm:pt>
    <dgm:pt modelId="{EE179DF4-D24F-47A8-8095-8D359C95484D}" type="pres">
      <dgm:prSet presAssocID="{7CB4D182-2CD3-449C-BA93-BD1D55A7D806}" presName="parTx" presStyleLbl="revTx" presStyleIdx="1" presStyleCnt="4">
        <dgm:presLayoutVars>
          <dgm:chMax val="0"/>
          <dgm:chPref val="0"/>
        </dgm:presLayoutVars>
      </dgm:prSet>
      <dgm:spPr/>
    </dgm:pt>
    <dgm:pt modelId="{5E3C830D-91D9-4670-818C-FB233A9DC3C0}" type="pres">
      <dgm:prSet presAssocID="{CFDBD275-192F-4708-B9C6-0D22D50FAC64}" presName="sibTrans" presStyleCnt="0"/>
      <dgm:spPr/>
    </dgm:pt>
    <dgm:pt modelId="{C4CA5ACD-1A4B-42C2-8FF8-1B3D52E938CC}" type="pres">
      <dgm:prSet presAssocID="{16FC24F5-910D-4872-9B9C-D6FE06DEB6F9}" presName="compNode" presStyleCnt="0"/>
      <dgm:spPr/>
    </dgm:pt>
    <dgm:pt modelId="{A2C43B13-FD26-4654-9685-447808B44956}" type="pres">
      <dgm:prSet presAssocID="{16FC24F5-910D-4872-9B9C-D6FE06DEB6F9}" presName="bgRect" presStyleLbl="bgShp" presStyleIdx="2" presStyleCnt="4"/>
      <dgm:spPr/>
    </dgm:pt>
    <dgm:pt modelId="{95973190-95A1-4379-A0C5-353424A841AF}" type="pres">
      <dgm:prSet presAssocID="{16FC24F5-910D-4872-9B9C-D6FE06DEB6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026FE344-5162-4568-ACC6-4A7F9BB5CD23}" type="pres">
      <dgm:prSet presAssocID="{16FC24F5-910D-4872-9B9C-D6FE06DEB6F9}" presName="spaceRect" presStyleCnt="0"/>
      <dgm:spPr/>
    </dgm:pt>
    <dgm:pt modelId="{54065BEE-3B65-433D-9CBE-871740F4B46B}" type="pres">
      <dgm:prSet presAssocID="{16FC24F5-910D-4872-9B9C-D6FE06DEB6F9}" presName="parTx" presStyleLbl="revTx" presStyleIdx="2" presStyleCnt="4">
        <dgm:presLayoutVars>
          <dgm:chMax val="0"/>
          <dgm:chPref val="0"/>
        </dgm:presLayoutVars>
      </dgm:prSet>
      <dgm:spPr/>
    </dgm:pt>
    <dgm:pt modelId="{E5897176-8C8A-49FE-A685-E6116F2ED20E}" type="pres">
      <dgm:prSet presAssocID="{E969C0FC-47A8-42AE-B045-6F3D79DAD639}" presName="sibTrans" presStyleCnt="0"/>
      <dgm:spPr/>
    </dgm:pt>
    <dgm:pt modelId="{A0FC0023-A4E3-4D05-AFAA-1890529B8FB3}" type="pres">
      <dgm:prSet presAssocID="{1D863FA5-5D85-4E3A-A065-B8C832E33419}" presName="compNode" presStyleCnt="0"/>
      <dgm:spPr/>
    </dgm:pt>
    <dgm:pt modelId="{D8E32658-9CEB-4030-9A12-D6D0EA1C97ED}" type="pres">
      <dgm:prSet presAssocID="{1D863FA5-5D85-4E3A-A065-B8C832E33419}" presName="bgRect" presStyleLbl="bgShp" presStyleIdx="3" presStyleCnt="4"/>
      <dgm:spPr/>
    </dgm:pt>
    <dgm:pt modelId="{63402797-A0E9-4C37-8475-3DF8CC0DCC57}" type="pres">
      <dgm:prSet presAssocID="{1D863FA5-5D85-4E3A-A065-B8C832E334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44F2C782-3070-4B38-9BDC-2D15C4B84033}" type="pres">
      <dgm:prSet presAssocID="{1D863FA5-5D85-4E3A-A065-B8C832E33419}" presName="spaceRect" presStyleCnt="0"/>
      <dgm:spPr/>
    </dgm:pt>
    <dgm:pt modelId="{A9448A78-DE2D-422A-AD51-6B63A65BF576}" type="pres">
      <dgm:prSet presAssocID="{1D863FA5-5D85-4E3A-A065-B8C832E3341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1888721-C935-4BBA-A714-8A7F23F35CBC}" type="presOf" srcId="{2AECF5ED-B297-47FB-9359-8AA0DDE0A8B5}" destId="{CABAE726-7A25-43DE-8A53-63FA90B0F1F3}" srcOrd="0" destOrd="0" presId="urn:microsoft.com/office/officeart/2018/2/layout/IconVerticalSolidList"/>
    <dgm:cxn modelId="{29846637-4071-4489-A0A9-5598E6FE8CB2}" srcId="{2AECF5ED-B297-47FB-9359-8AA0DDE0A8B5}" destId="{7CB4D182-2CD3-449C-BA93-BD1D55A7D806}" srcOrd="1" destOrd="0" parTransId="{58457719-A84C-4367-B3BF-9C168F70D059}" sibTransId="{CFDBD275-192F-4708-B9C6-0D22D50FAC64}"/>
    <dgm:cxn modelId="{6E99485C-04EA-43A9-BD94-933821D93697}" type="presOf" srcId="{0E14DC99-3765-4FFB-9934-38BED26864A3}" destId="{C93A04F6-5172-43A3-AD59-0B192D899E0F}" srcOrd="0" destOrd="0" presId="urn:microsoft.com/office/officeart/2018/2/layout/IconVerticalSolidList"/>
    <dgm:cxn modelId="{7E822560-2F02-4B1F-867A-B711A6C834A8}" srcId="{2AECF5ED-B297-47FB-9359-8AA0DDE0A8B5}" destId="{1D863FA5-5D85-4E3A-A065-B8C832E33419}" srcOrd="3" destOrd="0" parTransId="{E8E408B3-D96E-4533-A1DE-1B9922F7D276}" sibTransId="{3D5B7EE2-4448-4085-AD15-9ACF3208AD73}"/>
    <dgm:cxn modelId="{ADD4F161-0D4C-4ED0-A4D1-9232D89C1F35}" srcId="{2AECF5ED-B297-47FB-9359-8AA0DDE0A8B5}" destId="{0E14DC99-3765-4FFB-9934-38BED26864A3}" srcOrd="0" destOrd="0" parTransId="{99B9AC45-A1DB-4A8D-9177-69CA9BD0DE64}" sibTransId="{6AB141ED-D337-4AE0-99DD-E16FB3EF6085}"/>
    <dgm:cxn modelId="{7B8B8246-830E-45F3-9E43-72DF86DFFC85}" type="presOf" srcId="{1D863FA5-5D85-4E3A-A065-B8C832E33419}" destId="{A9448A78-DE2D-422A-AD51-6B63A65BF576}" srcOrd="0" destOrd="0" presId="urn:microsoft.com/office/officeart/2018/2/layout/IconVerticalSolidList"/>
    <dgm:cxn modelId="{532C569B-7E89-4903-8341-9EBD08132842}" type="presOf" srcId="{16FC24F5-910D-4872-9B9C-D6FE06DEB6F9}" destId="{54065BEE-3B65-433D-9CBE-871740F4B46B}" srcOrd="0" destOrd="0" presId="urn:microsoft.com/office/officeart/2018/2/layout/IconVerticalSolidList"/>
    <dgm:cxn modelId="{B0ADD3DA-F93C-40F4-B6EE-8EC3D72F3A81}" srcId="{2AECF5ED-B297-47FB-9359-8AA0DDE0A8B5}" destId="{16FC24F5-910D-4872-9B9C-D6FE06DEB6F9}" srcOrd="2" destOrd="0" parTransId="{63ED0B42-82C1-4E5E-B597-AFD73878EB49}" sibTransId="{E969C0FC-47A8-42AE-B045-6F3D79DAD639}"/>
    <dgm:cxn modelId="{B7C416F3-645E-4A35-8D18-C8F377EE0EA9}" type="presOf" srcId="{7CB4D182-2CD3-449C-BA93-BD1D55A7D806}" destId="{EE179DF4-D24F-47A8-8095-8D359C95484D}" srcOrd="0" destOrd="0" presId="urn:microsoft.com/office/officeart/2018/2/layout/IconVerticalSolidList"/>
    <dgm:cxn modelId="{C9A9F6A1-711C-42CC-A2A3-3701C5011E05}" type="presParOf" srcId="{CABAE726-7A25-43DE-8A53-63FA90B0F1F3}" destId="{E1D18A4A-E574-470A-82DE-BEB8426673BC}" srcOrd="0" destOrd="0" presId="urn:microsoft.com/office/officeart/2018/2/layout/IconVerticalSolidList"/>
    <dgm:cxn modelId="{7A4F2E93-437E-4F2B-94D2-98BB3A464432}" type="presParOf" srcId="{E1D18A4A-E574-470A-82DE-BEB8426673BC}" destId="{F2BB1EFF-B347-43EF-9EF6-C1C40DFE0E91}" srcOrd="0" destOrd="0" presId="urn:microsoft.com/office/officeart/2018/2/layout/IconVerticalSolidList"/>
    <dgm:cxn modelId="{2D407422-75AB-48C4-9D07-3A61A9B0E2CC}" type="presParOf" srcId="{E1D18A4A-E574-470A-82DE-BEB8426673BC}" destId="{61DDE8BF-ACA3-4C68-9CE4-881C97773512}" srcOrd="1" destOrd="0" presId="urn:microsoft.com/office/officeart/2018/2/layout/IconVerticalSolidList"/>
    <dgm:cxn modelId="{B1F7A321-C1D9-4E7C-A9BD-E3A1580D9218}" type="presParOf" srcId="{E1D18A4A-E574-470A-82DE-BEB8426673BC}" destId="{01A98CCD-44D8-4967-8732-BE5396DD5AC4}" srcOrd="2" destOrd="0" presId="urn:microsoft.com/office/officeart/2018/2/layout/IconVerticalSolidList"/>
    <dgm:cxn modelId="{E5BDC991-1693-4A9D-A0B7-EC5CF27B8949}" type="presParOf" srcId="{E1D18A4A-E574-470A-82DE-BEB8426673BC}" destId="{C93A04F6-5172-43A3-AD59-0B192D899E0F}" srcOrd="3" destOrd="0" presId="urn:microsoft.com/office/officeart/2018/2/layout/IconVerticalSolidList"/>
    <dgm:cxn modelId="{EB4699E0-07EB-4937-AE03-6BA751FAC47D}" type="presParOf" srcId="{CABAE726-7A25-43DE-8A53-63FA90B0F1F3}" destId="{2BD4476C-08D6-4F05-9385-56E70DAE6EB7}" srcOrd="1" destOrd="0" presId="urn:microsoft.com/office/officeart/2018/2/layout/IconVerticalSolidList"/>
    <dgm:cxn modelId="{F851D8FC-5FF8-4D98-893D-F13BF6E512BB}" type="presParOf" srcId="{CABAE726-7A25-43DE-8A53-63FA90B0F1F3}" destId="{BB386639-B061-4825-B2B5-7B855E03A151}" srcOrd="2" destOrd="0" presId="urn:microsoft.com/office/officeart/2018/2/layout/IconVerticalSolidList"/>
    <dgm:cxn modelId="{5AE1C8A7-6341-42B5-B96D-88F74748D6D4}" type="presParOf" srcId="{BB386639-B061-4825-B2B5-7B855E03A151}" destId="{22269191-0EC4-4525-B6B2-98D94AA46E34}" srcOrd="0" destOrd="0" presId="urn:microsoft.com/office/officeart/2018/2/layout/IconVerticalSolidList"/>
    <dgm:cxn modelId="{D95968BE-3226-4C41-B2D1-0925D9DF751D}" type="presParOf" srcId="{BB386639-B061-4825-B2B5-7B855E03A151}" destId="{77D54653-F41F-4DB8-B538-0E60BDC62455}" srcOrd="1" destOrd="0" presId="urn:microsoft.com/office/officeart/2018/2/layout/IconVerticalSolidList"/>
    <dgm:cxn modelId="{62DE9CFA-C040-4584-A903-07E49D47A95E}" type="presParOf" srcId="{BB386639-B061-4825-B2B5-7B855E03A151}" destId="{E6A0E8C3-0F4F-4950-A2D4-D399531F9DF3}" srcOrd="2" destOrd="0" presId="urn:microsoft.com/office/officeart/2018/2/layout/IconVerticalSolidList"/>
    <dgm:cxn modelId="{1B5010A4-EBE0-46D8-8EAD-81A61DDC3901}" type="presParOf" srcId="{BB386639-B061-4825-B2B5-7B855E03A151}" destId="{EE179DF4-D24F-47A8-8095-8D359C95484D}" srcOrd="3" destOrd="0" presId="urn:microsoft.com/office/officeart/2018/2/layout/IconVerticalSolidList"/>
    <dgm:cxn modelId="{B535CC12-ADE3-464F-B1EB-77821989180D}" type="presParOf" srcId="{CABAE726-7A25-43DE-8A53-63FA90B0F1F3}" destId="{5E3C830D-91D9-4670-818C-FB233A9DC3C0}" srcOrd="3" destOrd="0" presId="urn:microsoft.com/office/officeart/2018/2/layout/IconVerticalSolidList"/>
    <dgm:cxn modelId="{3A9FE014-6F59-4621-A4C8-70714F2E1D24}" type="presParOf" srcId="{CABAE726-7A25-43DE-8A53-63FA90B0F1F3}" destId="{C4CA5ACD-1A4B-42C2-8FF8-1B3D52E938CC}" srcOrd="4" destOrd="0" presId="urn:microsoft.com/office/officeart/2018/2/layout/IconVerticalSolidList"/>
    <dgm:cxn modelId="{9047631A-D104-44E3-89B4-165E81F41FA6}" type="presParOf" srcId="{C4CA5ACD-1A4B-42C2-8FF8-1B3D52E938CC}" destId="{A2C43B13-FD26-4654-9685-447808B44956}" srcOrd="0" destOrd="0" presId="urn:microsoft.com/office/officeart/2018/2/layout/IconVerticalSolidList"/>
    <dgm:cxn modelId="{01769A38-B059-4081-B6B5-B536D2F4AE02}" type="presParOf" srcId="{C4CA5ACD-1A4B-42C2-8FF8-1B3D52E938CC}" destId="{95973190-95A1-4379-A0C5-353424A841AF}" srcOrd="1" destOrd="0" presId="urn:microsoft.com/office/officeart/2018/2/layout/IconVerticalSolidList"/>
    <dgm:cxn modelId="{6C734AAD-B6F5-44A6-A39F-CDE7B44E0711}" type="presParOf" srcId="{C4CA5ACD-1A4B-42C2-8FF8-1B3D52E938CC}" destId="{026FE344-5162-4568-ACC6-4A7F9BB5CD23}" srcOrd="2" destOrd="0" presId="urn:microsoft.com/office/officeart/2018/2/layout/IconVerticalSolidList"/>
    <dgm:cxn modelId="{6B16334A-CED8-4A63-856C-25456BEA3D67}" type="presParOf" srcId="{C4CA5ACD-1A4B-42C2-8FF8-1B3D52E938CC}" destId="{54065BEE-3B65-433D-9CBE-871740F4B46B}" srcOrd="3" destOrd="0" presId="urn:microsoft.com/office/officeart/2018/2/layout/IconVerticalSolidList"/>
    <dgm:cxn modelId="{65071111-9EFB-43FD-BBB3-86BA9064937F}" type="presParOf" srcId="{CABAE726-7A25-43DE-8A53-63FA90B0F1F3}" destId="{E5897176-8C8A-49FE-A685-E6116F2ED20E}" srcOrd="5" destOrd="0" presId="urn:microsoft.com/office/officeart/2018/2/layout/IconVerticalSolidList"/>
    <dgm:cxn modelId="{2C1986E5-DB8E-42C7-8218-43B051B60771}" type="presParOf" srcId="{CABAE726-7A25-43DE-8A53-63FA90B0F1F3}" destId="{A0FC0023-A4E3-4D05-AFAA-1890529B8FB3}" srcOrd="6" destOrd="0" presId="urn:microsoft.com/office/officeart/2018/2/layout/IconVerticalSolidList"/>
    <dgm:cxn modelId="{D8A1047F-8FD0-49D3-A830-2B1317884BB3}" type="presParOf" srcId="{A0FC0023-A4E3-4D05-AFAA-1890529B8FB3}" destId="{D8E32658-9CEB-4030-9A12-D6D0EA1C97ED}" srcOrd="0" destOrd="0" presId="urn:microsoft.com/office/officeart/2018/2/layout/IconVerticalSolidList"/>
    <dgm:cxn modelId="{20379263-0073-4EA2-8D25-D4ADE6C31A9B}" type="presParOf" srcId="{A0FC0023-A4E3-4D05-AFAA-1890529B8FB3}" destId="{63402797-A0E9-4C37-8475-3DF8CC0DCC57}" srcOrd="1" destOrd="0" presId="urn:microsoft.com/office/officeart/2018/2/layout/IconVerticalSolidList"/>
    <dgm:cxn modelId="{798A0BF6-D135-4081-902E-88590994E193}" type="presParOf" srcId="{A0FC0023-A4E3-4D05-AFAA-1890529B8FB3}" destId="{44F2C782-3070-4B38-9BDC-2D15C4B84033}" srcOrd="2" destOrd="0" presId="urn:microsoft.com/office/officeart/2018/2/layout/IconVerticalSolidList"/>
    <dgm:cxn modelId="{27FAEB47-DC79-4DEA-A2A2-911CAE9FB485}" type="presParOf" srcId="{A0FC0023-A4E3-4D05-AFAA-1890529B8FB3}" destId="{A9448A78-DE2D-422A-AD51-6B63A65BF5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070882B-470F-496C-B24C-710CE14B5D3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2F9DD5A-A5A5-4ED6-8291-A08586C252FB}">
      <dgm:prSet/>
      <dgm:spPr/>
      <dgm:t>
        <a:bodyPr/>
        <a:lstStyle/>
        <a:p>
          <a:r>
            <a:rPr lang="en-IN" b="1" dirty="0"/>
            <a:t>Distance Group 1</a:t>
          </a:r>
          <a:r>
            <a:rPr lang="en-IN" dirty="0"/>
            <a:t> has the </a:t>
          </a:r>
          <a:r>
            <a:rPr lang="en-IN" b="1" dirty="0"/>
            <a:t>highest number of flights (58,047)</a:t>
          </a:r>
          <a:r>
            <a:rPr lang="en-IN" dirty="0"/>
            <a:t>, indicating it contains the most frequently operated flights.</a:t>
          </a:r>
          <a:endParaRPr lang="en-US" dirty="0"/>
        </a:p>
      </dgm:t>
    </dgm:pt>
    <dgm:pt modelId="{88488CD3-89FA-459A-8D0D-55B3FAD54459}" type="parTrans" cxnId="{EDDC94A7-1E52-4720-BC3B-406C3AC53D80}">
      <dgm:prSet/>
      <dgm:spPr/>
      <dgm:t>
        <a:bodyPr/>
        <a:lstStyle/>
        <a:p>
          <a:endParaRPr lang="en-US"/>
        </a:p>
      </dgm:t>
    </dgm:pt>
    <dgm:pt modelId="{A3803EED-A2F6-49A3-BBA1-7C5BDF80E1AB}" type="sibTrans" cxnId="{EDDC94A7-1E52-4720-BC3B-406C3AC53D80}">
      <dgm:prSet/>
      <dgm:spPr/>
      <dgm:t>
        <a:bodyPr/>
        <a:lstStyle/>
        <a:p>
          <a:endParaRPr lang="en-US"/>
        </a:p>
      </dgm:t>
    </dgm:pt>
    <dgm:pt modelId="{5CD6F392-1C26-4F5D-8267-D2352C39DD27}">
      <dgm:prSet/>
      <dgm:spPr/>
      <dgm:t>
        <a:bodyPr/>
        <a:lstStyle/>
        <a:p>
          <a:r>
            <a:rPr lang="en-IN" dirty="0"/>
            <a:t>The distribution shows that </a:t>
          </a:r>
          <a:r>
            <a:rPr lang="en-IN" b="1" dirty="0"/>
            <a:t>certain distance groups have significantly higher flight volumes.</a:t>
          </a:r>
          <a:endParaRPr lang="en-US" dirty="0"/>
        </a:p>
      </dgm:t>
    </dgm:pt>
    <dgm:pt modelId="{E98F55D2-CD10-4C7D-9D0E-20E32D85A953}" type="parTrans" cxnId="{022941A9-9880-4F03-BBC4-039B8FD12B1F}">
      <dgm:prSet/>
      <dgm:spPr/>
      <dgm:t>
        <a:bodyPr/>
        <a:lstStyle/>
        <a:p>
          <a:endParaRPr lang="en-US"/>
        </a:p>
      </dgm:t>
    </dgm:pt>
    <dgm:pt modelId="{DDAC7DAC-33D1-4BE3-8897-0135CCE1C276}" type="sibTrans" cxnId="{022941A9-9880-4F03-BBC4-039B8FD12B1F}">
      <dgm:prSet/>
      <dgm:spPr/>
      <dgm:t>
        <a:bodyPr/>
        <a:lstStyle/>
        <a:p>
          <a:endParaRPr lang="en-US"/>
        </a:p>
      </dgm:t>
    </dgm:pt>
    <dgm:pt modelId="{B722ABA6-8F1F-4C03-8D7D-87DAE3A57D7E}">
      <dgm:prSet/>
      <dgm:spPr/>
      <dgm:t>
        <a:bodyPr/>
        <a:lstStyle/>
        <a:p>
          <a:r>
            <a:rPr lang="en-IN"/>
            <a:t>There is a </a:t>
          </a:r>
          <a:r>
            <a:rPr lang="en-IN" b="1"/>
            <a:t>clear decreasing trend in the number of flights as the Distance Group number increases.</a:t>
          </a:r>
          <a:endParaRPr lang="en-US"/>
        </a:p>
      </dgm:t>
    </dgm:pt>
    <dgm:pt modelId="{CFB79B42-B1FF-4F99-AC1C-FD948C532479}" type="parTrans" cxnId="{B947D5F4-0877-46B0-82AD-DD2F95843AFD}">
      <dgm:prSet/>
      <dgm:spPr/>
      <dgm:t>
        <a:bodyPr/>
        <a:lstStyle/>
        <a:p>
          <a:endParaRPr lang="en-US"/>
        </a:p>
      </dgm:t>
    </dgm:pt>
    <dgm:pt modelId="{A88BF6E3-F162-4D89-B433-718B208499E6}" type="sibTrans" cxnId="{B947D5F4-0877-46B0-82AD-DD2F95843AFD}">
      <dgm:prSet/>
      <dgm:spPr/>
      <dgm:t>
        <a:bodyPr/>
        <a:lstStyle/>
        <a:p>
          <a:endParaRPr lang="en-US"/>
        </a:p>
      </dgm:t>
    </dgm:pt>
    <dgm:pt modelId="{CE5A8A30-2421-41DA-9FC6-89F71312A8CE}">
      <dgm:prSet/>
      <dgm:spPr/>
      <dgm:t>
        <a:bodyPr/>
        <a:lstStyle/>
        <a:p>
          <a:r>
            <a:rPr lang="en-IN" dirty="0"/>
            <a:t>This insight can guide </a:t>
          </a:r>
          <a:r>
            <a:rPr lang="en-IN" b="1" dirty="0"/>
            <a:t>capacity planning and frequency management</a:t>
          </a:r>
          <a:r>
            <a:rPr lang="en-IN" dirty="0"/>
            <a:t> by identifying which distance groups attract the most flights.</a:t>
          </a:r>
          <a:endParaRPr lang="en-US" dirty="0"/>
        </a:p>
      </dgm:t>
    </dgm:pt>
    <dgm:pt modelId="{7693170B-1213-49B0-A5BD-5ECE7C9A63DA}" type="parTrans" cxnId="{61C71E3D-2D11-4DBB-9843-B54F0F0CAE32}">
      <dgm:prSet/>
      <dgm:spPr/>
      <dgm:t>
        <a:bodyPr/>
        <a:lstStyle/>
        <a:p>
          <a:endParaRPr lang="en-US"/>
        </a:p>
      </dgm:t>
    </dgm:pt>
    <dgm:pt modelId="{0504C62B-0396-4AF1-8EB9-DF25135091D0}" type="sibTrans" cxnId="{61C71E3D-2D11-4DBB-9843-B54F0F0CAE32}">
      <dgm:prSet/>
      <dgm:spPr/>
      <dgm:t>
        <a:bodyPr/>
        <a:lstStyle/>
        <a:p>
          <a:endParaRPr lang="en-US"/>
        </a:p>
      </dgm:t>
    </dgm:pt>
    <dgm:pt modelId="{FA76D370-1541-4579-9458-8860196876A9}" type="pres">
      <dgm:prSet presAssocID="{F070882B-470F-496C-B24C-710CE14B5D3E}" presName="linear" presStyleCnt="0">
        <dgm:presLayoutVars>
          <dgm:animLvl val="lvl"/>
          <dgm:resizeHandles val="exact"/>
        </dgm:presLayoutVars>
      </dgm:prSet>
      <dgm:spPr/>
    </dgm:pt>
    <dgm:pt modelId="{D90CAD8F-FA83-4D5A-8DDE-B8162157909E}" type="pres">
      <dgm:prSet presAssocID="{52F9DD5A-A5A5-4ED6-8291-A08586C252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92FD69E-3EBB-47BB-990C-489EAE8C239E}" type="pres">
      <dgm:prSet presAssocID="{A3803EED-A2F6-49A3-BBA1-7C5BDF80E1AB}" presName="spacer" presStyleCnt="0"/>
      <dgm:spPr/>
    </dgm:pt>
    <dgm:pt modelId="{F5BF7D50-ED77-40EE-905C-C467894F9EE4}" type="pres">
      <dgm:prSet presAssocID="{5CD6F392-1C26-4F5D-8267-D2352C39DD2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5EB331-2D3A-45AD-9244-8A32D229BDF7}" type="pres">
      <dgm:prSet presAssocID="{DDAC7DAC-33D1-4BE3-8897-0135CCE1C276}" presName="spacer" presStyleCnt="0"/>
      <dgm:spPr/>
    </dgm:pt>
    <dgm:pt modelId="{857E968A-1757-4FA5-8C52-858919CC44E0}" type="pres">
      <dgm:prSet presAssocID="{B722ABA6-8F1F-4C03-8D7D-87DAE3A57D7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9A476A0-1EE8-4701-BA80-05E9A817FB27}" type="pres">
      <dgm:prSet presAssocID="{A88BF6E3-F162-4D89-B433-718B208499E6}" presName="spacer" presStyleCnt="0"/>
      <dgm:spPr/>
    </dgm:pt>
    <dgm:pt modelId="{1BA49A43-EFC1-4DCF-9EC5-B8D3A14BCDF1}" type="pres">
      <dgm:prSet presAssocID="{CE5A8A30-2421-41DA-9FC6-89F71312A8C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1C71E3D-2D11-4DBB-9843-B54F0F0CAE32}" srcId="{F070882B-470F-496C-B24C-710CE14B5D3E}" destId="{CE5A8A30-2421-41DA-9FC6-89F71312A8CE}" srcOrd="3" destOrd="0" parTransId="{7693170B-1213-49B0-A5BD-5ECE7C9A63DA}" sibTransId="{0504C62B-0396-4AF1-8EB9-DF25135091D0}"/>
    <dgm:cxn modelId="{4C13E03E-204B-4704-B174-5F8167FB71D6}" type="presOf" srcId="{CE5A8A30-2421-41DA-9FC6-89F71312A8CE}" destId="{1BA49A43-EFC1-4DCF-9EC5-B8D3A14BCDF1}" srcOrd="0" destOrd="0" presId="urn:microsoft.com/office/officeart/2005/8/layout/vList2"/>
    <dgm:cxn modelId="{C07FAE5C-0314-4BA5-9F7E-3168D7CB3CBB}" type="presOf" srcId="{5CD6F392-1C26-4F5D-8267-D2352C39DD27}" destId="{F5BF7D50-ED77-40EE-905C-C467894F9EE4}" srcOrd="0" destOrd="0" presId="urn:microsoft.com/office/officeart/2005/8/layout/vList2"/>
    <dgm:cxn modelId="{8AC41891-D20F-4026-B52A-2A0147D12171}" type="presOf" srcId="{F070882B-470F-496C-B24C-710CE14B5D3E}" destId="{FA76D370-1541-4579-9458-8860196876A9}" srcOrd="0" destOrd="0" presId="urn:microsoft.com/office/officeart/2005/8/layout/vList2"/>
    <dgm:cxn modelId="{3D742E98-743D-4FBC-A422-E1C8D93D470B}" type="presOf" srcId="{52F9DD5A-A5A5-4ED6-8291-A08586C252FB}" destId="{D90CAD8F-FA83-4D5A-8DDE-B8162157909E}" srcOrd="0" destOrd="0" presId="urn:microsoft.com/office/officeart/2005/8/layout/vList2"/>
    <dgm:cxn modelId="{EDDC94A7-1E52-4720-BC3B-406C3AC53D80}" srcId="{F070882B-470F-496C-B24C-710CE14B5D3E}" destId="{52F9DD5A-A5A5-4ED6-8291-A08586C252FB}" srcOrd="0" destOrd="0" parTransId="{88488CD3-89FA-459A-8D0D-55B3FAD54459}" sibTransId="{A3803EED-A2F6-49A3-BBA1-7C5BDF80E1AB}"/>
    <dgm:cxn modelId="{022941A9-9880-4F03-BBC4-039B8FD12B1F}" srcId="{F070882B-470F-496C-B24C-710CE14B5D3E}" destId="{5CD6F392-1C26-4F5D-8267-D2352C39DD27}" srcOrd="1" destOrd="0" parTransId="{E98F55D2-CD10-4C7D-9D0E-20E32D85A953}" sibTransId="{DDAC7DAC-33D1-4BE3-8897-0135CCE1C276}"/>
    <dgm:cxn modelId="{34C330F3-3354-429A-84A8-FFB232161D15}" type="presOf" srcId="{B722ABA6-8F1F-4C03-8D7D-87DAE3A57D7E}" destId="{857E968A-1757-4FA5-8C52-858919CC44E0}" srcOrd="0" destOrd="0" presId="urn:microsoft.com/office/officeart/2005/8/layout/vList2"/>
    <dgm:cxn modelId="{B947D5F4-0877-46B0-82AD-DD2F95843AFD}" srcId="{F070882B-470F-496C-B24C-710CE14B5D3E}" destId="{B722ABA6-8F1F-4C03-8D7D-87DAE3A57D7E}" srcOrd="2" destOrd="0" parTransId="{CFB79B42-B1FF-4F99-AC1C-FD948C532479}" sibTransId="{A88BF6E3-F162-4D89-B433-718B208499E6}"/>
    <dgm:cxn modelId="{7FC516CB-0DD0-4863-835E-155A42F0ED15}" type="presParOf" srcId="{FA76D370-1541-4579-9458-8860196876A9}" destId="{D90CAD8F-FA83-4D5A-8DDE-B8162157909E}" srcOrd="0" destOrd="0" presId="urn:microsoft.com/office/officeart/2005/8/layout/vList2"/>
    <dgm:cxn modelId="{C4EA4783-3E89-4242-A9A8-31A22EF1F5D6}" type="presParOf" srcId="{FA76D370-1541-4579-9458-8860196876A9}" destId="{192FD69E-3EBB-47BB-990C-489EAE8C239E}" srcOrd="1" destOrd="0" presId="urn:microsoft.com/office/officeart/2005/8/layout/vList2"/>
    <dgm:cxn modelId="{014FE514-F4AB-4FDA-9B89-8A1AE9B871A2}" type="presParOf" srcId="{FA76D370-1541-4579-9458-8860196876A9}" destId="{F5BF7D50-ED77-40EE-905C-C467894F9EE4}" srcOrd="2" destOrd="0" presId="urn:microsoft.com/office/officeart/2005/8/layout/vList2"/>
    <dgm:cxn modelId="{D2D31084-B99D-463C-8A6F-181E854EABCA}" type="presParOf" srcId="{FA76D370-1541-4579-9458-8860196876A9}" destId="{725EB331-2D3A-45AD-9244-8A32D229BDF7}" srcOrd="3" destOrd="0" presId="urn:microsoft.com/office/officeart/2005/8/layout/vList2"/>
    <dgm:cxn modelId="{6F1B0EF5-7C18-4654-9AC2-8BB905F22AE2}" type="presParOf" srcId="{FA76D370-1541-4579-9458-8860196876A9}" destId="{857E968A-1757-4FA5-8C52-858919CC44E0}" srcOrd="4" destOrd="0" presId="urn:microsoft.com/office/officeart/2005/8/layout/vList2"/>
    <dgm:cxn modelId="{187F9326-7A7A-43A0-A1AE-5C72B63131F3}" type="presParOf" srcId="{FA76D370-1541-4579-9458-8860196876A9}" destId="{19A476A0-1EE8-4701-BA80-05E9A817FB27}" srcOrd="5" destOrd="0" presId="urn:microsoft.com/office/officeart/2005/8/layout/vList2"/>
    <dgm:cxn modelId="{6512CC81-BA6E-4E56-81F7-83F9852EC307}" type="presParOf" srcId="{FA76D370-1541-4579-9458-8860196876A9}" destId="{1BA49A43-EFC1-4DCF-9EC5-B8D3A14BCDF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39AAC54-FB64-4455-BCD4-92A1B0526B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39953FE-2D58-4591-A252-EACC4A91C4B6}">
      <dgm:prSet/>
      <dgm:spPr/>
      <dgm:t>
        <a:bodyPr/>
        <a:lstStyle/>
        <a:p>
          <a:r>
            <a:rPr lang="en-IN"/>
            <a:t>The dashboard shows that High Cloud Airlines operates across 210 different airlines, reflecting a highly diverse and competitive network. </a:t>
          </a:r>
          <a:endParaRPr lang="en-US"/>
        </a:p>
      </dgm:t>
    </dgm:pt>
    <dgm:pt modelId="{91CB35E4-6858-4729-9803-A0F7650AB0AF}" type="parTrans" cxnId="{0B8CC7FF-E08B-409F-B8AD-662DA261D350}">
      <dgm:prSet/>
      <dgm:spPr/>
      <dgm:t>
        <a:bodyPr/>
        <a:lstStyle/>
        <a:p>
          <a:endParaRPr lang="en-US"/>
        </a:p>
      </dgm:t>
    </dgm:pt>
    <dgm:pt modelId="{2E62951E-634B-4CEE-8B14-228B17600106}" type="sibTrans" cxnId="{0B8CC7FF-E08B-409F-B8AD-662DA261D350}">
      <dgm:prSet/>
      <dgm:spPr/>
      <dgm:t>
        <a:bodyPr/>
        <a:lstStyle/>
        <a:p>
          <a:endParaRPr lang="en-US"/>
        </a:p>
      </dgm:t>
    </dgm:pt>
    <dgm:pt modelId="{28DE892E-F6DE-47F3-9271-DD668E7023B6}">
      <dgm:prSet/>
      <dgm:spPr/>
      <dgm:t>
        <a:bodyPr/>
        <a:lstStyle/>
        <a:p>
          <a:r>
            <a:rPr lang="en-IN"/>
            <a:t>With operations touching 1,296 cities, the airline clearly maintains an extensive route network.</a:t>
          </a:r>
          <a:endParaRPr lang="en-US"/>
        </a:p>
      </dgm:t>
    </dgm:pt>
    <dgm:pt modelId="{77CE1E8A-75CC-478C-93B5-B1FD37D745ED}" type="parTrans" cxnId="{52E664AD-CB9F-4861-8F7C-F749BD13050B}">
      <dgm:prSet/>
      <dgm:spPr/>
      <dgm:t>
        <a:bodyPr/>
        <a:lstStyle/>
        <a:p>
          <a:endParaRPr lang="en-US"/>
        </a:p>
      </dgm:t>
    </dgm:pt>
    <dgm:pt modelId="{2FA93B6B-43E3-46FD-BE23-1E003D305D9B}" type="sibTrans" cxnId="{52E664AD-CB9F-4861-8F7C-F749BD13050B}">
      <dgm:prSet/>
      <dgm:spPr/>
      <dgm:t>
        <a:bodyPr/>
        <a:lstStyle/>
        <a:p>
          <a:endParaRPr lang="en-US"/>
        </a:p>
      </dgm:t>
    </dgm:pt>
    <dgm:pt modelId="{33ED2A6D-D7ED-4373-BA74-D476FE1EAFD2}">
      <dgm:prSet/>
      <dgm:spPr/>
      <dgm:t>
        <a:bodyPr/>
        <a:lstStyle/>
        <a:p>
          <a:r>
            <a:rPr lang="en-IN"/>
            <a:t>The airline’s reach across 106 countries confirms its global footprint.</a:t>
          </a:r>
          <a:endParaRPr lang="en-US"/>
        </a:p>
      </dgm:t>
    </dgm:pt>
    <dgm:pt modelId="{552D8B6F-9717-4DAC-9E57-4FA6BAF611A8}" type="parTrans" cxnId="{28951DFD-A392-4E09-99C3-4E5C08AC00DE}">
      <dgm:prSet/>
      <dgm:spPr/>
      <dgm:t>
        <a:bodyPr/>
        <a:lstStyle/>
        <a:p>
          <a:endParaRPr lang="en-US"/>
        </a:p>
      </dgm:t>
    </dgm:pt>
    <dgm:pt modelId="{1D3788E2-7AD0-47F2-89D6-4A2695F418F1}" type="sibTrans" cxnId="{28951DFD-A392-4E09-99C3-4E5C08AC00DE}">
      <dgm:prSet/>
      <dgm:spPr/>
      <dgm:t>
        <a:bodyPr/>
        <a:lstStyle/>
        <a:p>
          <a:endParaRPr lang="en-US"/>
        </a:p>
      </dgm:t>
    </dgm:pt>
    <dgm:pt modelId="{362AE8A9-5401-4110-83C1-53DEB4470890}">
      <dgm:prSet/>
      <dgm:spPr/>
      <dgm:t>
        <a:bodyPr/>
        <a:lstStyle/>
        <a:p>
          <a:r>
            <a:rPr lang="en-IN"/>
            <a:t>A total of 82.34 million distance have been covered though the airlines during the timeline.</a:t>
          </a:r>
          <a:endParaRPr lang="en-US"/>
        </a:p>
      </dgm:t>
    </dgm:pt>
    <dgm:pt modelId="{9C5485ED-3FDC-4A36-86E0-369CAA24CACE}" type="parTrans" cxnId="{91B0CB40-91B4-4F91-BC84-DB1E52AC066E}">
      <dgm:prSet/>
      <dgm:spPr/>
      <dgm:t>
        <a:bodyPr/>
        <a:lstStyle/>
        <a:p>
          <a:endParaRPr lang="en-US"/>
        </a:p>
      </dgm:t>
    </dgm:pt>
    <dgm:pt modelId="{D989A2E6-80DD-43F5-B445-9D970A569718}" type="sibTrans" cxnId="{91B0CB40-91B4-4F91-BC84-DB1E52AC066E}">
      <dgm:prSet/>
      <dgm:spPr/>
      <dgm:t>
        <a:bodyPr/>
        <a:lstStyle/>
        <a:p>
          <a:endParaRPr lang="en-US"/>
        </a:p>
      </dgm:t>
    </dgm:pt>
    <dgm:pt modelId="{9866AB90-FC47-42B7-86E3-18EEA6ADABDA}">
      <dgm:prSet/>
      <dgm:spPr/>
      <dgm:t>
        <a:bodyPr/>
        <a:lstStyle/>
        <a:p>
          <a:r>
            <a:rPr lang="en-IN"/>
            <a:t>Lastly, with a total of 187.02 million passengers, the airline commands a huge customer base.</a:t>
          </a:r>
          <a:endParaRPr lang="en-US"/>
        </a:p>
      </dgm:t>
    </dgm:pt>
    <dgm:pt modelId="{16BF175A-4DBD-4C17-A9DF-8109D1B509E7}" type="parTrans" cxnId="{9915D7C4-1905-4D39-ADE6-9B670BC860C9}">
      <dgm:prSet/>
      <dgm:spPr/>
      <dgm:t>
        <a:bodyPr/>
        <a:lstStyle/>
        <a:p>
          <a:endParaRPr lang="en-US"/>
        </a:p>
      </dgm:t>
    </dgm:pt>
    <dgm:pt modelId="{E429754D-F4B1-4C4D-95E6-8A733B92C6D6}" type="sibTrans" cxnId="{9915D7C4-1905-4D39-ADE6-9B670BC860C9}">
      <dgm:prSet/>
      <dgm:spPr/>
      <dgm:t>
        <a:bodyPr/>
        <a:lstStyle/>
        <a:p>
          <a:endParaRPr lang="en-US"/>
        </a:p>
      </dgm:t>
    </dgm:pt>
    <dgm:pt modelId="{9433C6F2-48B3-41C3-AD88-C6A27CBAA48C}" type="pres">
      <dgm:prSet presAssocID="{439AAC54-FB64-4455-BCD4-92A1B0526B2D}" presName="linear" presStyleCnt="0">
        <dgm:presLayoutVars>
          <dgm:animLvl val="lvl"/>
          <dgm:resizeHandles val="exact"/>
        </dgm:presLayoutVars>
      </dgm:prSet>
      <dgm:spPr/>
    </dgm:pt>
    <dgm:pt modelId="{1336EC09-7984-4C74-9FA1-36B2CB1E9E85}" type="pres">
      <dgm:prSet presAssocID="{B39953FE-2D58-4591-A252-EACC4A91C4B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9F84ED7-783A-44B7-8A38-5339EB6D21D0}" type="pres">
      <dgm:prSet presAssocID="{2E62951E-634B-4CEE-8B14-228B17600106}" presName="spacer" presStyleCnt="0"/>
      <dgm:spPr/>
    </dgm:pt>
    <dgm:pt modelId="{AD09ED4B-9B8D-432D-AA0A-96CD859D9F9A}" type="pres">
      <dgm:prSet presAssocID="{28DE892E-F6DE-47F3-9271-DD668E7023B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0BB60EF-ABEF-4D64-ADBA-8301C044368C}" type="pres">
      <dgm:prSet presAssocID="{2FA93B6B-43E3-46FD-BE23-1E003D305D9B}" presName="spacer" presStyleCnt="0"/>
      <dgm:spPr/>
    </dgm:pt>
    <dgm:pt modelId="{51D687C8-835C-4BD7-89E9-88646BD27163}" type="pres">
      <dgm:prSet presAssocID="{33ED2A6D-D7ED-4373-BA74-D476FE1EAFD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33C13E8-3B9D-4F28-88B5-58BEB4DEE462}" type="pres">
      <dgm:prSet presAssocID="{1D3788E2-7AD0-47F2-89D6-4A2695F418F1}" presName="spacer" presStyleCnt="0"/>
      <dgm:spPr/>
    </dgm:pt>
    <dgm:pt modelId="{5BD471B1-0FF2-4E2B-BA18-A461C2B5D582}" type="pres">
      <dgm:prSet presAssocID="{362AE8A9-5401-4110-83C1-53DEB44708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58CC435-8B36-457E-ACE3-2BCF40BBD8B2}" type="pres">
      <dgm:prSet presAssocID="{D989A2E6-80DD-43F5-B445-9D970A569718}" presName="spacer" presStyleCnt="0"/>
      <dgm:spPr/>
    </dgm:pt>
    <dgm:pt modelId="{21A21526-4239-4C77-B4E3-EC87EAA24452}" type="pres">
      <dgm:prSet presAssocID="{9866AB90-FC47-42B7-86E3-18EEA6ADABD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A906034-48C4-4FF5-87DF-E06FFBE6C01C}" type="presOf" srcId="{33ED2A6D-D7ED-4373-BA74-D476FE1EAFD2}" destId="{51D687C8-835C-4BD7-89E9-88646BD27163}" srcOrd="0" destOrd="0" presId="urn:microsoft.com/office/officeart/2005/8/layout/vList2"/>
    <dgm:cxn modelId="{8A07133A-6AEF-4813-8ECF-D52E474E60D9}" type="presOf" srcId="{28DE892E-F6DE-47F3-9271-DD668E7023B6}" destId="{AD09ED4B-9B8D-432D-AA0A-96CD859D9F9A}" srcOrd="0" destOrd="0" presId="urn:microsoft.com/office/officeart/2005/8/layout/vList2"/>
    <dgm:cxn modelId="{91B0CB40-91B4-4F91-BC84-DB1E52AC066E}" srcId="{439AAC54-FB64-4455-BCD4-92A1B0526B2D}" destId="{362AE8A9-5401-4110-83C1-53DEB4470890}" srcOrd="3" destOrd="0" parTransId="{9C5485ED-3FDC-4A36-86E0-369CAA24CACE}" sibTransId="{D989A2E6-80DD-43F5-B445-9D970A569718}"/>
    <dgm:cxn modelId="{7CC30B56-2646-4156-8808-2FBFCDA9F942}" type="presOf" srcId="{B39953FE-2D58-4591-A252-EACC4A91C4B6}" destId="{1336EC09-7984-4C74-9FA1-36B2CB1E9E85}" srcOrd="0" destOrd="0" presId="urn:microsoft.com/office/officeart/2005/8/layout/vList2"/>
    <dgm:cxn modelId="{D1398189-CCEC-4706-8D42-A6BAF16D3F8F}" type="presOf" srcId="{9866AB90-FC47-42B7-86E3-18EEA6ADABDA}" destId="{21A21526-4239-4C77-B4E3-EC87EAA24452}" srcOrd="0" destOrd="0" presId="urn:microsoft.com/office/officeart/2005/8/layout/vList2"/>
    <dgm:cxn modelId="{E79C559F-7D9A-4FF3-9D62-C1911B865A4E}" type="presOf" srcId="{362AE8A9-5401-4110-83C1-53DEB4470890}" destId="{5BD471B1-0FF2-4E2B-BA18-A461C2B5D582}" srcOrd="0" destOrd="0" presId="urn:microsoft.com/office/officeart/2005/8/layout/vList2"/>
    <dgm:cxn modelId="{52E664AD-CB9F-4861-8F7C-F749BD13050B}" srcId="{439AAC54-FB64-4455-BCD4-92A1B0526B2D}" destId="{28DE892E-F6DE-47F3-9271-DD668E7023B6}" srcOrd="1" destOrd="0" parTransId="{77CE1E8A-75CC-478C-93B5-B1FD37D745ED}" sibTransId="{2FA93B6B-43E3-46FD-BE23-1E003D305D9B}"/>
    <dgm:cxn modelId="{9915D7C4-1905-4D39-ADE6-9B670BC860C9}" srcId="{439AAC54-FB64-4455-BCD4-92A1B0526B2D}" destId="{9866AB90-FC47-42B7-86E3-18EEA6ADABDA}" srcOrd="4" destOrd="0" parTransId="{16BF175A-4DBD-4C17-A9DF-8109D1B509E7}" sibTransId="{E429754D-F4B1-4C4D-95E6-8A733B92C6D6}"/>
    <dgm:cxn modelId="{BE7049E0-DCC0-451A-854B-29EF36E3B723}" type="presOf" srcId="{439AAC54-FB64-4455-BCD4-92A1B0526B2D}" destId="{9433C6F2-48B3-41C3-AD88-C6A27CBAA48C}" srcOrd="0" destOrd="0" presId="urn:microsoft.com/office/officeart/2005/8/layout/vList2"/>
    <dgm:cxn modelId="{28951DFD-A392-4E09-99C3-4E5C08AC00DE}" srcId="{439AAC54-FB64-4455-BCD4-92A1B0526B2D}" destId="{33ED2A6D-D7ED-4373-BA74-D476FE1EAFD2}" srcOrd="2" destOrd="0" parTransId="{552D8B6F-9717-4DAC-9E57-4FA6BAF611A8}" sibTransId="{1D3788E2-7AD0-47F2-89D6-4A2695F418F1}"/>
    <dgm:cxn modelId="{0B8CC7FF-E08B-409F-B8AD-662DA261D350}" srcId="{439AAC54-FB64-4455-BCD4-92A1B0526B2D}" destId="{B39953FE-2D58-4591-A252-EACC4A91C4B6}" srcOrd="0" destOrd="0" parTransId="{91CB35E4-6858-4729-9803-A0F7650AB0AF}" sibTransId="{2E62951E-634B-4CEE-8B14-228B17600106}"/>
    <dgm:cxn modelId="{212C3BAB-550F-44C2-A03D-450B6B6D3F71}" type="presParOf" srcId="{9433C6F2-48B3-41C3-AD88-C6A27CBAA48C}" destId="{1336EC09-7984-4C74-9FA1-36B2CB1E9E85}" srcOrd="0" destOrd="0" presId="urn:microsoft.com/office/officeart/2005/8/layout/vList2"/>
    <dgm:cxn modelId="{1A81767C-0AE3-460F-8BB7-436B76DF89BA}" type="presParOf" srcId="{9433C6F2-48B3-41C3-AD88-C6A27CBAA48C}" destId="{69F84ED7-783A-44B7-8A38-5339EB6D21D0}" srcOrd="1" destOrd="0" presId="urn:microsoft.com/office/officeart/2005/8/layout/vList2"/>
    <dgm:cxn modelId="{F5B5A94C-8746-4865-8CA0-6B45CF835792}" type="presParOf" srcId="{9433C6F2-48B3-41C3-AD88-C6A27CBAA48C}" destId="{AD09ED4B-9B8D-432D-AA0A-96CD859D9F9A}" srcOrd="2" destOrd="0" presId="urn:microsoft.com/office/officeart/2005/8/layout/vList2"/>
    <dgm:cxn modelId="{7C195C7B-0522-4D60-BF2C-CDF1CA871EE3}" type="presParOf" srcId="{9433C6F2-48B3-41C3-AD88-C6A27CBAA48C}" destId="{D0BB60EF-ABEF-4D64-ADBA-8301C044368C}" srcOrd="3" destOrd="0" presId="urn:microsoft.com/office/officeart/2005/8/layout/vList2"/>
    <dgm:cxn modelId="{FA5348E5-78B5-44B8-A9E2-C151FE55C67D}" type="presParOf" srcId="{9433C6F2-48B3-41C3-AD88-C6A27CBAA48C}" destId="{51D687C8-835C-4BD7-89E9-88646BD27163}" srcOrd="4" destOrd="0" presId="urn:microsoft.com/office/officeart/2005/8/layout/vList2"/>
    <dgm:cxn modelId="{C0C9BE42-401F-48E3-AFC7-E30A1319D2FB}" type="presParOf" srcId="{9433C6F2-48B3-41C3-AD88-C6A27CBAA48C}" destId="{F33C13E8-3B9D-4F28-88B5-58BEB4DEE462}" srcOrd="5" destOrd="0" presId="urn:microsoft.com/office/officeart/2005/8/layout/vList2"/>
    <dgm:cxn modelId="{254FA26F-DA46-4A9C-85BE-69DA180C5836}" type="presParOf" srcId="{9433C6F2-48B3-41C3-AD88-C6A27CBAA48C}" destId="{5BD471B1-0FF2-4E2B-BA18-A461C2B5D582}" srcOrd="6" destOrd="0" presId="urn:microsoft.com/office/officeart/2005/8/layout/vList2"/>
    <dgm:cxn modelId="{D7AB9912-5BBF-41E7-BADE-05043AD25709}" type="presParOf" srcId="{9433C6F2-48B3-41C3-AD88-C6A27CBAA48C}" destId="{458CC435-8B36-457E-ACE3-2BCF40BBD8B2}" srcOrd="7" destOrd="0" presId="urn:microsoft.com/office/officeart/2005/8/layout/vList2"/>
    <dgm:cxn modelId="{DDB9B78D-43ED-4E07-896F-E9D7411322A1}" type="presParOf" srcId="{9433C6F2-48B3-41C3-AD88-C6A27CBAA48C}" destId="{21A21526-4239-4C77-B4E3-EC87EAA2445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1F266FC-66CE-4D13-890D-BC2993C1E2D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A2840F-2667-4E60-8B24-52990300365B}">
      <dgm:prSet/>
      <dgm:spPr/>
      <dgm:t>
        <a:bodyPr/>
        <a:lstStyle/>
        <a:p>
          <a:r>
            <a:rPr lang="en-IN" b="0" dirty="0"/>
            <a:t>High Cloud Airlines has built a broad and busy network, with a strong presence across cities and countries. It’s clear they’re operating at scale, with major carriers leading the charge.</a:t>
          </a:r>
          <a:endParaRPr lang="en-US" b="0" dirty="0"/>
        </a:p>
      </dgm:t>
    </dgm:pt>
    <dgm:pt modelId="{5A7C9D50-A6A9-4912-B44C-CA24AA250122}" type="parTrans" cxnId="{39CBFBDE-7B66-4CC6-AD1C-BBD8F3909A00}">
      <dgm:prSet/>
      <dgm:spPr/>
      <dgm:t>
        <a:bodyPr/>
        <a:lstStyle/>
        <a:p>
          <a:endParaRPr lang="en-US"/>
        </a:p>
      </dgm:t>
    </dgm:pt>
    <dgm:pt modelId="{15FAB2DD-3437-48FF-A4F7-D4E025953A45}" type="sibTrans" cxnId="{39CBFBDE-7B66-4CC6-AD1C-BBD8F3909A00}">
      <dgm:prSet/>
      <dgm:spPr/>
      <dgm:t>
        <a:bodyPr/>
        <a:lstStyle/>
        <a:p>
          <a:endParaRPr lang="en-US"/>
        </a:p>
      </dgm:t>
    </dgm:pt>
    <dgm:pt modelId="{2EDCCB0F-9E42-4B0B-AF73-20B06DCC3105}">
      <dgm:prSet/>
      <dgm:spPr/>
      <dgm:t>
        <a:bodyPr/>
        <a:lstStyle/>
        <a:p>
          <a:r>
            <a:rPr lang="en-IN" b="0" dirty="0"/>
            <a:t>There's a noticeable spike in travel during weekdays and summer months, showing that both business travel and seasonal vacation demand play a big role in how the airline plans its operations.</a:t>
          </a:r>
          <a:endParaRPr lang="en-US" b="0" dirty="0"/>
        </a:p>
      </dgm:t>
    </dgm:pt>
    <dgm:pt modelId="{54E27B6C-2A59-4B7F-8687-CD35FBC6D28C}" type="parTrans" cxnId="{0A82AA92-FE0F-404D-B2D8-A61A57AD366B}">
      <dgm:prSet/>
      <dgm:spPr/>
      <dgm:t>
        <a:bodyPr/>
        <a:lstStyle/>
        <a:p>
          <a:endParaRPr lang="en-US"/>
        </a:p>
      </dgm:t>
    </dgm:pt>
    <dgm:pt modelId="{FD92970B-5422-428A-9A04-BD469B947F79}" type="sibTrans" cxnId="{0A82AA92-FE0F-404D-B2D8-A61A57AD366B}">
      <dgm:prSet/>
      <dgm:spPr/>
      <dgm:t>
        <a:bodyPr/>
        <a:lstStyle/>
        <a:p>
          <a:endParaRPr lang="en-US"/>
        </a:p>
      </dgm:t>
    </dgm:pt>
    <dgm:pt modelId="{28E5C7F6-3134-4611-8E31-ED98BA1598EF}">
      <dgm:prSet/>
      <dgm:spPr/>
      <dgm:t>
        <a:bodyPr/>
        <a:lstStyle/>
        <a:p>
          <a:r>
            <a:rPr lang="en-IN" b="0" dirty="0"/>
            <a:t>Certain city pairs—like Chicago to Detroit—stand out as the most travelled, suggesting these routes are essential for both passengers and airline revenue.</a:t>
          </a:r>
          <a:endParaRPr lang="en-US" b="0" dirty="0"/>
        </a:p>
      </dgm:t>
    </dgm:pt>
    <dgm:pt modelId="{1A2E4582-0C0E-4A9D-9230-CDC9501F4E28}" type="parTrans" cxnId="{E7A0B442-12E7-4554-A558-6BBB288BD17D}">
      <dgm:prSet/>
      <dgm:spPr/>
      <dgm:t>
        <a:bodyPr/>
        <a:lstStyle/>
        <a:p>
          <a:endParaRPr lang="en-US"/>
        </a:p>
      </dgm:t>
    </dgm:pt>
    <dgm:pt modelId="{CF17CDF2-CECD-45E8-9C56-F33195574C24}" type="sibTrans" cxnId="{E7A0B442-12E7-4554-A558-6BBB288BD17D}">
      <dgm:prSet/>
      <dgm:spPr/>
      <dgm:t>
        <a:bodyPr/>
        <a:lstStyle/>
        <a:p>
          <a:endParaRPr lang="en-US"/>
        </a:p>
      </dgm:t>
    </dgm:pt>
    <dgm:pt modelId="{B243448F-1ADC-45ED-972C-34DEDFFAE632}">
      <dgm:prSet/>
      <dgm:spPr/>
      <dgm:t>
        <a:bodyPr/>
        <a:lstStyle/>
        <a:p>
          <a:r>
            <a:rPr lang="en-IN" b="0" dirty="0"/>
            <a:t>Overall, the dashboard shows that High Cloud Airlines is running a tight and well-optimized network, where routes, carriers, and passenger trends are all in sync.</a:t>
          </a:r>
          <a:endParaRPr lang="en-US" b="0" dirty="0"/>
        </a:p>
      </dgm:t>
    </dgm:pt>
    <dgm:pt modelId="{C1F7C18D-08B8-4F64-9834-11069AC54942}" type="parTrans" cxnId="{BD7AEBF3-B4BD-4DA7-817E-4C130EF043DA}">
      <dgm:prSet/>
      <dgm:spPr/>
      <dgm:t>
        <a:bodyPr/>
        <a:lstStyle/>
        <a:p>
          <a:endParaRPr lang="en-US"/>
        </a:p>
      </dgm:t>
    </dgm:pt>
    <dgm:pt modelId="{0F34BDC5-4427-4F23-83AF-0534E3CD8D04}" type="sibTrans" cxnId="{BD7AEBF3-B4BD-4DA7-817E-4C130EF043DA}">
      <dgm:prSet/>
      <dgm:spPr/>
      <dgm:t>
        <a:bodyPr/>
        <a:lstStyle/>
        <a:p>
          <a:endParaRPr lang="en-US"/>
        </a:p>
      </dgm:t>
    </dgm:pt>
    <dgm:pt modelId="{7529DEEE-EFF7-417D-8070-30068D467C80}" type="pres">
      <dgm:prSet presAssocID="{A1F266FC-66CE-4D13-890D-BC2993C1E2D3}" presName="outerComposite" presStyleCnt="0">
        <dgm:presLayoutVars>
          <dgm:chMax val="5"/>
          <dgm:dir/>
          <dgm:resizeHandles val="exact"/>
        </dgm:presLayoutVars>
      </dgm:prSet>
      <dgm:spPr/>
    </dgm:pt>
    <dgm:pt modelId="{C0912193-E5C5-4682-B0D7-C61DCCA94229}" type="pres">
      <dgm:prSet presAssocID="{A1F266FC-66CE-4D13-890D-BC2993C1E2D3}" presName="dummyMaxCanvas" presStyleCnt="0">
        <dgm:presLayoutVars/>
      </dgm:prSet>
      <dgm:spPr/>
    </dgm:pt>
    <dgm:pt modelId="{D00C79E5-618C-4C1C-BAC6-5736A10643A7}" type="pres">
      <dgm:prSet presAssocID="{A1F266FC-66CE-4D13-890D-BC2993C1E2D3}" presName="FourNodes_1" presStyleLbl="node1" presStyleIdx="0" presStyleCnt="4">
        <dgm:presLayoutVars>
          <dgm:bulletEnabled val="1"/>
        </dgm:presLayoutVars>
      </dgm:prSet>
      <dgm:spPr/>
    </dgm:pt>
    <dgm:pt modelId="{A4B4C287-AF69-4DE5-8B33-8EA1EE5BF431}" type="pres">
      <dgm:prSet presAssocID="{A1F266FC-66CE-4D13-890D-BC2993C1E2D3}" presName="FourNodes_2" presStyleLbl="node1" presStyleIdx="1" presStyleCnt="4">
        <dgm:presLayoutVars>
          <dgm:bulletEnabled val="1"/>
        </dgm:presLayoutVars>
      </dgm:prSet>
      <dgm:spPr/>
    </dgm:pt>
    <dgm:pt modelId="{785FE24C-937D-48FE-934C-8FBAFCFAD115}" type="pres">
      <dgm:prSet presAssocID="{A1F266FC-66CE-4D13-890D-BC2993C1E2D3}" presName="FourNodes_3" presStyleLbl="node1" presStyleIdx="2" presStyleCnt="4">
        <dgm:presLayoutVars>
          <dgm:bulletEnabled val="1"/>
        </dgm:presLayoutVars>
      </dgm:prSet>
      <dgm:spPr/>
    </dgm:pt>
    <dgm:pt modelId="{16CA2D72-47A8-4FFC-BE65-812E21CFEA85}" type="pres">
      <dgm:prSet presAssocID="{A1F266FC-66CE-4D13-890D-BC2993C1E2D3}" presName="FourNodes_4" presStyleLbl="node1" presStyleIdx="3" presStyleCnt="4">
        <dgm:presLayoutVars>
          <dgm:bulletEnabled val="1"/>
        </dgm:presLayoutVars>
      </dgm:prSet>
      <dgm:spPr/>
    </dgm:pt>
    <dgm:pt modelId="{716EDB3A-053D-4323-9A1E-23CD6ED799AC}" type="pres">
      <dgm:prSet presAssocID="{A1F266FC-66CE-4D13-890D-BC2993C1E2D3}" presName="FourConn_1-2" presStyleLbl="fgAccFollowNode1" presStyleIdx="0" presStyleCnt="3">
        <dgm:presLayoutVars>
          <dgm:bulletEnabled val="1"/>
        </dgm:presLayoutVars>
      </dgm:prSet>
      <dgm:spPr/>
    </dgm:pt>
    <dgm:pt modelId="{7AE09A56-7B3C-4759-A28C-7FCBFFAD8480}" type="pres">
      <dgm:prSet presAssocID="{A1F266FC-66CE-4D13-890D-BC2993C1E2D3}" presName="FourConn_2-3" presStyleLbl="fgAccFollowNode1" presStyleIdx="1" presStyleCnt="3">
        <dgm:presLayoutVars>
          <dgm:bulletEnabled val="1"/>
        </dgm:presLayoutVars>
      </dgm:prSet>
      <dgm:spPr/>
    </dgm:pt>
    <dgm:pt modelId="{D6E5D0D5-025D-4952-93B0-C895F2FC382F}" type="pres">
      <dgm:prSet presAssocID="{A1F266FC-66CE-4D13-890D-BC2993C1E2D3}" presName="FourConn_3-4" presStyleLbl="fgAccFollowNode1" presStyleIdx="2" presStyleCnt="3">
        <dgm:presLayoutVars>
          <dgm:bulletEnabled val="1"/>
        </dgm:presLayoutVars>
      </dgm:prSet>
      <dgm:spPr/>
    </dgm:pt>
    <dgm:pt modelId="{BCA77DEA-DC0B-49DE-87DC-FA37901FBD96}" type="pres">
      <dgm:prSet presAssocID="{A1F266FC-66CE-4D13-890D-BC2993C1E2D3}" presName="FourNodes_1_text" presStyleLbl="node1" presStyleIdx="3" presStyleCnt="4">
        <dgm:presLayoutVars>
          <dgm:bulletEnabled val="1"/>
        </dgm:presLayoutVars>
      </dgm:prSet>
      <dgm:spPr/>
    </dgm:pt>
    <dgm:pt modelId="{85DCF66B-9ACF-48EF-AFC5-F524EA63755B}" type="pres">
      <dgm:prSet presAssocID="{A1F266FC-66CE-4D13-890D-BC2993C1E2D3}" presName="FourNodes_2_text" presStyleLbl="node1" presStyleIdx="3" presStyleCnt="4">
        <dgm:presLayoutVars>
          <dgm:bulletEnabled val="1"/>
        </dgm:presLayoutVars>
      </dgm:prSet>
      <dgm:spPr/>
    </dgm:pt>
    <dgm:pt modelId="{A66BF9BF-2CE2-47A3-A061-37C7FEDC5101}" type="pres">
      <dgm:prSet presAssocID="{A1F266FC-66CE-4D13-890D-BC2993C1E2D3}" presName="FourNodes_3_text" presStyleLbl="node1" presStyleIdx="3" presStyleCnt="4">
        <dgm:presLayoutVars>
          <dgm:bulletEnabled val="1"/>
        </dgm:presLayoutVars>
      </dgm:prSet>
      <dgm:spPr/>
    </dgm:pt>
    <dgm:pt modelId="{050F31BC-D800-43E3-98C1-49654BCB0AA8}" type="pres">
      <dgm:prSet presAssocID="{A1F266FC-66CE-4D13-890D-BC2993C1E2D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27E870B-54CD-4CFB-8B55-8D6A8621244B}" type="presOf" srcId="{2EDCCB0F-9E42-4B0B-AF73-20B06DCC3105}" destId="{85DCF66B-9ACF-48EF-AFC5-F524EA63755B}" srcOrd="1" destOrd="0" presId="urn:microsoft.com/office/officeart/2005/8/layout/vProcess5"/>
    <dgm:cxn modelId="{D20A1E0D-CACF-412D-98FD-3443C91ABF43}" type="presOf" srcId="{28E5C7F6-3134-4611-8E31-ED98BA1598EF}" destId="{785FE24C-937D-48FE-934C-8FBAFCFAD115}" srcOrd="0" destOrd="0" presId="urn:microsoft.com/office/officeart/2005/8/layout/vProcess5"/>
    <dgm:cxn modelId="{8A28E725-965B-4580-A7DA-A87CE6B78B83}" type="presOf" srcId="{A1F266FC-66CE-4D13-890D-BC2993C1E2D3}" destId="{7529DEEE-EFF7-417D-8070-30068D467C80}" srcOrd="0" destOrd="0" presId="urn:microsoft.com/office/officeart/2005/8/layout/vProcess5"/>
    <dgm:cxn modelId="{B9A6583A-3CCD-4367-9DBD-E17D429924DE}" type="presOf" srcId="{FD92970B-5422-428A-9A04-BD469B947F79}" destId="{7AE09A56-7B3C-4759-A28C-7FCBFFAD8480}" srcOrd="0" destOrd="0" presId="urn:microsoft.com/office/officeart/2005/8/layout/vProcess5"/>
    <dgm:cxn modelId="{1F0E713B-3E6D-4A5E-9A38-FD7CED27E284}" type="presOf" srcId="{5AA2840F-2667-4E60-8B24-52990300365B}" destId="{BCA77DEA-DC0B-49DE-87DC-FA37901FBD96}" srcOrd="1" destOrd="0" presId="urn:microsoft.com/office/officeart/2005/8/layout/vProcess5"/>
    <dgm:cxn modelId="{1722365F-0BD8-4F26-92A4-E3C2C498CE61}" type="presOf" srcId="{15FAB2DD-3437-48FF-A4F7-D4E025953A45}" destId="{716EDB3A-053D-4323-9A1E-23CD6ED799AC}" srcOrd="0" destOrd="0" presId="urn:microsoft.com/office/officeart/2005/8/layout/vProcess5"/>
    <dgm:cxn modelId="{E7A0B442-12E7-4554-A558-6BBB288BD17D}" srcId="{A1F266FC-66CE-4D13-890D-BC2993C1E2D3}" destId="{28E5C7F6-3134-4611-8E31-ED98BA1598EF}" srcOrd="2" destOrd="0" parTransId="{1A2E4582-0C0E-4A9D-9230-CDC9501F4E28}" sibTransId="{CF17CDF2-CECD-45E8-9C56-F33195574C24}"/>
    <dgm:cxn modelId="{EE875943-C674-43E7-A3E3-AC07C3DC952A}" type="presOf" srcId="{CF17CDF2-CECD-45E8-9C56-F33195574C24}" destId="{D6E5D0D5-025D-4952-93B0-C895F2FC382F}" srcOrd="0" destOrd="0" presId="urn:microsoft.com/office/officeart/2005/8/layout/vProcess5"/>
    <dgm:cxn modelId="{682B6C48-1CBC-4603-9E36-DE7B522F2A15}" type="presOf" srcId="{B243448F-1ADC-45ED-972C-34DEDFFAE632}" destId="{050F31BC-D800-43E3-98C1-49654BCB0AA8}" srcOrd="1" destOrd="0" presId="urn:microsoft.com/office/officeart/2005/8/layout/vProcess5"/>
    <dgm:cxn modelId="{0A82AA92-FE0F-404D-B2D8-A61A57AD366B}" srcId="{A1F266FC-66CE-4D13-890D-BC2993C1E2D3}" destId="{2EDCCB0F-9E42-4B0B-AF73-20B06DCC3105}" srcOrd="1" destOrd="0" parTransId="{54E27B6C-2A59-4B7F-8687-CD35FBC6D28C}" sibTransId="{FD92970B-5422-428A-9A04-BD469B947F79}"/>
    <dgm:cxn modelId="{79356CB1-792F-413A-B908-D1F94FDDB75B}" type="presOf" srcId="{2EDCCB0F-9E42-4B0B-AF73-20B06DCC3105}" destId="{A4B4C287-AF69-4DE5-8B33-8EA1EE5BF431}" srcOrd="0" destOrd="0" presId="urn:microsoft.com/office/officeart/2005/8/layout/vProcess5"/>
    <dgm:cxn modelId="{4982E7B8-1651-43A2-AEEA-CA9D1573C029}" type="presOf" srcId="{B243448F-1ADC-45ED-972C-34DEDFFAE632}" destId="{16CA2D72-47A8-4FFC-BE65-812E21CFEA85}" srcOrd="0" destOrd="0" presId="urn:microsoft.com/office/officeart/2005/8/layout/vProcess5"/>
    <dgm:cxn modelId="{EC02E8BF-D9B8-4240-9617-3827283C9357}" type="presOf" srcId="{28E5C7F6-3134-4611-8E31-ED98BA1598EF}" destId="{A66BF9BF-2CE2-47A3-A061-37C7FEDC5101}" srcOrd="1" destOrd="0" presId="urn:microsoft.com/office/officeart/2005/8/layout/vProcess5"/>
    <dgm:cxn modelId="{39CBFBDE-7B66-4CC6-AD1C-BBD8F3909A00}" srcId="{A1F266FC-66CE-4D13-890D-BC2993C1E2D3}" destId="{5AA2840F-2667-4E60-8B24-52990300365B}" srcOrd="0" destOrd="0" parTransId="{5A7C9D50-A6A9-4912-B44C-CA24AA250122}" sibTransId="{15FAB2DD-3437-48FF-A4F7-D4E025953A45}"/>
    <dgm:cxn modelId="{BD7AEBF3-B4BD-4DA7-817E-4C130EF043DA}" srcId="{A1F266FC-66CE-4D13-890D-BC2993C1E2D3}" destId="{B243448F-1ADC-45ED-972C-34DEDFFAE632}" srcOrd="3" destOrd="0" parTransId="{C1F7C18D-08B8-4F64-9834-11069AC54942}" sibTransId="{0F34BDC5-4427-4F23-83AF-0534E3CD8D04}"/>
    <dgm:cxn modelId="{0CD373F7-CA06-4501-A0EC-E08707D01E08}" type="presOf" srcId="{5AA2840F-2667-4E60-8B24-52990300365B}" destId="{D00C79E5-618C-4C1C-BAC6-5736A10643A7}" srcOrd="0" destOrd="0" presId="urn:microsoft.com/office/officeart/2005/8/layout/vProcess5"/>
    <dgm:cxn modelId="{B6A69B10-89E7-4171-8414-B3646193ABED}" type="presParOf" srcId="{7529DEEE-EFF7-417D-8070-30068D467C80}" destId="{C0912193-E5C5-4682-B0D7-C61DCCA94229}" srcOrd="0" destOrd="0" presId="urn:microsoft.com/office/officeart/2005/8/layout/vProcess5"/>
    <dgm:cxn modelId="{DBD5F47B-3B55-423D-9379-8C7917B94963}" type="presParOf" srcId="{7529DEEE-EFF7-417D-8070-30068D467C80}" destId="{D00C79E5-618C-4C1C-BAC6-5736A10643A7}" srcOrd="1" destOrd="0" presId="urn:microsoft.com/office/officeart/2005/8/layout/vProcess5"/>
    <dgm:cxn modelId="{4A0FC706-CE81-4962-ACAE-CB985A3F019B}" type="presParOf" srcId="{7529DEEE-EFF7-417D-8070-30068D467C80}" destId="{A4B4C287-AF69-4DE5-8B33-8EA1EE5BF431}" srcOrd="2" destOrd="0" presId="urn:microsoft.com/office/officeart/2005/8/layout/vProcess5"/>
    <dgm:cxn modelId="{73F14C93-5B45-4FF5-9596-F6B8F97B975D}" type="presParOf" srcId="{7529DEEE-EFF7-417D-8070-30068D467C80}" destId="{785FE24C-937D-48FE-934C-8FBAFCFAD115}" srcOrd="3" destOrd="0" presId="urn:microsoft.com/office/officeart/2005/8/layout/vProcess5"/>
    <dgm:cxn modelId="{1E32EECA-1384-4946-B07E-DA3CFB67BE9C}" type="presParOf" srcId="{7529DEEE-EFF7-417D-8070-30068D467C80}" destId="{16CA2D72-47A8-4FFC-BE65-812E21CFEA85}" srcOrd="4" destOrd="0" presId="urn:microsoft.com/office/officeart/2005/8/layout/vProcess5"/>
    <dgm:cxn modelId="{82F95D7A-3D8B-4818-BCBC-5921D5486150}" type="presParOf" srcId="{7529DEEE-EFF7-417D-8070-30068D467C80}" destId="{716EDB3A-053D-4323-9A1E-23CD6ED799AC}" srcOrd="5" destOrd="0" presId="urn:microsoft.com/office/officeart/2005/8/layout/vProcess5"/>
    <dgm:cxn modelId="{96D836EC-69C4-43C8-B29D-55147D4DC1B6}" type="presParOf" srcId="{7529DEEE-EFF7-417D-8070-30068D467C80}" destId="{7AE09A56-7B3C-4759-A28C-7FCBFFAD8480}" srcOrd="6" destOrd="0" presId="urn:microsoft.com/office/officeart/2005/8/layout/vProcess5"/>
    <dgm:cxn modelId="{93DC848F-FEB6-44E2-893A-4D472AD31434}" type="presParOf" srcId="{7529DEEE-EFF7-417D-8070-30068D467C80}" destId="{D6E5D0D5-025D-4952-93B0-C895F2FC382F}" srcOrd="7" destOrd="0" presId="urn:microsoft.com/office/officeart/2005/8/layout/vProcess5"/>
    <dgm:cxn modelId="{184B0A56-4AD9-4188-A857-0E0126B28251}" type="presParOf" srcId="{7529DEEE-EFF7-417D-8070-30068D467C80}" destId="{BCA77DEA-DC0B-49DE-87DC-FA37901FBD96}" srcOrd="8" destOrd="0" presId="urn:microsoft.com/office/officeart/2005/8/layout/vProcess5"/>
    <dgm:cxn modelId="{A0983E8C-4AB4-4513-9B6D-53B4E774C7DC}" type="presParOf" srcId="{7529DEEE-EFF7-417D-8070-30068D467C80}" destId="{85DCF66B-9ACF-48EF-AFC5-F524EA63755B}" srcOrd="9" destOrd="0" presId="urn:microsoft.com/office/officeart/2005/8/layout/vProcess5"/>
    <dgm:cxn modelId="{056894FF-F3B8-44F6-920B-3C421E0669B9}" type="presParOf" srcId="{7529DEEE-EFF7-417D-8070-30068D467C80}" destId="{A66BF9BF-2CE2-47A3-A061-37C7FEDC5101}" srcOrd="10" destOrd="0" presId="urn:microsoft.com/office/officeart/2005/8/layout/vProcess5"/>
    <dgm:cxn modelId="{6577B76D-0180-462E-8B7B-22F498DF8435}" type="presParOf" srcId="{7529DEEE-EFF7-417D-8070-30068D467C80}" destId="{050F31BC-D800-43E3-98C1-49654BCB0AA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673174-4D9A-4537-9484-97FC1C8A8CE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BB9B9E-379A-4F59-8E2C-38DACF520A31}">
      <dgm:prSet/>
      <dgm:spPr/>
      <dgm:t>
        <a:bodyPr/>
        <a:lstStyle/>
        <a:p>
          <a:r>
            <a:rPr lang="en-IN" dirty="0"/>
            <a:t>Calculate the fields from the Year, Month (#), Day  fields.</a:t>
          </a:r>
          <a:endParaRPr lang="en-US" dirty="0"/>
        </a:p>
      </dgm:t>
    </dgm:pt>
    <dgm:pt modelId="{8B3EAABF-A050-4960-AF56-9258E830377A}" type="parTrans" cxnId="{CF3763FC-E5D7-4B83-9926-39967B7C737E}">
      <dgm:prSet/>
      <dgm:spPr/>
      <dgm:t>
        <a:bodyPr/>
        <a:lstStyle/>
        <a:p>
          <a:endParaRPr lang="en-US"/>
        </a:p>
      </dgm:t>
    </dgm:pt>
    <dgm:pt modelId="{924B8268-056D-4946-A716-DE492D1221B8}" type="sibTrans" cxnId="{CF3763FC-E5D7-4B83-9926-39967B7C737E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7EFC9BF-4342-4845-999C-7907211685B8}">
      <dgm:prSet/>
      <dgm:spPr/>
      <dgm:t>
        <a:bodyPr/>
        <a:lstStyle/>
        <a:p>
          <a:r>
            <a:rPr lang="en-IN" dirty="0"/>
            <a:t>Load Factor percentage on a Carrier Name basis ( Transported passengers / Available seats)</a:t>
          </a:r>
          <a:endParaRPr lang="en-US" dirty="0"/>
        </a:p>
      </dgm:t>
    </dgm:pt>
    <dgm:pt modelId="{9E2C8ED7-6E06-47C7-9B2B-E371F3A03FD3}" type="parTrans" cxnId="{84DD8818-4FF2-4520-A801-0C4ECD96E737}">
      <dgm:prSet/>
      <dgm:spPr/>
      <dgm:t>
        <a:bodyPr/>
        <a:lstStyle/>
        <a:p>
          <a:endParaRPr lang="en-US"/>
        </a:p>
      </dgm:t>
    </dgm:pt>
    <dgm:pt modelId="{E3AC4283-4EEC-491A-9754-8F6CABD3E1F5}" type="sibTrans" cxnId="{84DD8818-4FF2-4520-A801-0C4ECD96E73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6188DD6D-CD4C-4178-B086-080BCAAE937C}">
      <dgm:prSet/>
      <dgm:spPr/>
      <dgm:t>
        <a:bodyPr/>
        <a:lstStyle/>
        <a:p>
          <a:r>
            <a:rPr lang="en-IN" dirty="0"/>
            <a:t>Top 10 Carrier Names based passengers preference </a:t>
          </a:r>
          <a:endParaRPr lang="en-US" dirty="0"/>
        </a:p>
      </dgm:t>
    </dgm:pt>
    <dgm:pt modelId="{07C7777F-258A-44E1-BA34-2B8C4A2F448F}" type="parTrans" cxnId="{48C3DB01-513F-4FB5-B496-32AA46941B89}">
      <dgm:prSet/>
      <dgm:spPr/>
      <dgm:t>
        <a:bodyPr/>
        <a:lstStyle/>
        <a:p>
          <a:endParaRPr lang="en-US"/>
        </a:p>
      </dgm:t>
    </dgm:pt>
    <dgm:pt modelId="{3863ADFD-12B0-4CA8-9344-713C8FF5897C}" type="sibTrans" cxnId="{48C3DB01-513F-4FB5-B496-32AA46941B89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799B9648-432C-479D-84BD-95023A81E2A6}">
      <dgm:prSet/>
      <dgm:spPr/>
      <dgm:t>
        <a:bodyPr/>
        <a:lstStyle/>
        <a:p>
          <a:r>
            <a:rPr lang="en-IN" dirty="0"/>
            <a:t>Top Routes ( from-to City) based on Number of Flights </a:t>
          </a:r>
          <a:endParaRPr lang="en-US" dirty="0"/>
        </a:p>
      </dgm:t>
    </dgm:pt>
    <dgm:pt modelId="{65D4D494-D132-4333-99B2-B37D83CA1BB4}" type="parTrans" cxnId="{0FA8D4DB-7CD1-460F-9AAD-06993F49EA01}">
      <dgm:prSet/>
      <dgm:spPr/>
      <dgm:t>
        <a:bodyPr/>
        <a:lstStyle/>
        <a:p>
          <a:endParaRPr lang="en-US"/>
        </a:p>
      </dgm:t>
    </dgm:pt>
    <dgm:pt modelId="{D10D71CA-ED8B-48A0-A95B-2FE653D97CB8}" type="sibTrans" cxnId="{0FA8D4DB-7CD1-460F-9AAD-06993F49EA01}">
      <dgm:prSet phldrT="5" phldr="0"/>
      <dgm:spPr/>
      <dgm:t>
        <a:bodyPr/>
        <a:lstStyle/>
        <a:p>
          <a:r>
            <a:rPr lang="en-US"/>
            <a:t>5</a:t>
          </a:r>
          <a:endParaRPr lang="en-US" dirty="0"/>
        </a:p>
      </dgm:t>
    </dgm:pt>
    <dgm:pt modelId="{33F32A43-91FC-4E13-A5FA-741396B108FA}">
      <dgm:prSet/>
      <dgm:spPr/>
      <dgm:t>
        <a:bodyPr/>
        <a:lstStyle/>
        <a:p>
          <a:r>
            <a:rPr lang="en-IN" dirty="0"/>
            <a:t>Load factor on Weekend vs Weekdays</a:t>
          </a:r>
          <a:endParaRPr lang="en-US" dirty="0"/>
        </a:p>
      </dgm:t>
    </dgm:pt>
    <dgm:pt modelId="{1212B9D2-81AB-48BF-8ED2-C5569A0061F5}" type="parTrans" cxnId="{3E3BAAE9-6750-4D28-BD48-511F8ADE4BDB}">
      <dgm:prSet/>
      <dgm:spPr/>
      <dgm:t>
        <a:bodyPr/>
        <a:lstStyle/>
        <a:p>
          <a:endParaRPr lang="en-US"/>
        </a:p>
      </dgm:t>
    </dgm:pt>
    <dgm:pt modelId="{9884D7F9-D33E-4302-BA9B-F982CBB0C75E}" type="sibTrans" cxnId="{3E3BAAE9-6750-4D28-BD48-511F8ADE4BDB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A0F3FB8-B07E-4AAD-991A-1D7A43AD8E87}">
      <dgm:prSet/>
      <dgm:spPr/>
      <dgm:t>
        <a:bodyPr/>
        <a:lstStyle/>
        <a:p>
          <a:r>
            <a:rPr lang="en-IN" dirty="0"/>
            <a:t>Number of flights based on Distance group</a:t>
          </a:r>
          <a:endParaRPr lang="en-US" dirty="0"/>
        </a:p>
      </dgm:t>
    </dgm:pt>
    <dgm:pt modelId="{D6D54A31-B663-43BC-BAE8-08B0F76AA339}" type="parTrans" cxnId="{6E0B3D54-273B-4D9D-B0FA-8438BDAFBEE3}">
      <dgm:prSet/>
      <dgm:spPr/>
      <dgm:t>
        <a:bodyPr/>
        <a:lstStyle/>
        <a:p>
          <a:endParaRPr lang="en-US"/>
        </a:p>
      </dgm:t>
    </dgm:pt>
    <dgm:pt modelId="{E3FE55FB-05CE-4817-BF0B-FCE436912442}" type="sibTrans" cxnId="{6E0B3D54-273B-4D9D-B0FA-8438BDAFBEE3}">
      <dgm:prSet phldrT="7" phldr="0"/>
      <dgm:spPr/>
      <dgm:t>
        <a:bodyPr/>
        <a:lstStyle/>
        <a:p>
          <a:r>
            <a:rPr lang="en-US"/>
            <a:t>7</a:t>
          </a:r>
          <a:endParaRPr lang="en-US" dirty="0"/>
        </a:p>
      </dgm:t>
    </dgm:pt>
    <dgm:pt modelId="{58974EC4-1E80-47A2-8B95-33FC8157ACDE}">
      <dgm:prSet/>
      <dgm:spPr/>
      <dgm:t>
        <a:bodyPr/>
        <a:lstStyle/>
        <a:p>
          <a:r>
            <a:rPr lang="en-IN" dirty="0"/>
            <a:t>Load Factor percentage on a yearly , Quarterly , Monthly basis ( Transported passengers / Available seats)</a:t>
          </a:r>
          <a:endParaRPr lang="en-US" dirty="0"/>
        </a:p>
      </dgm:t>
    </dgm:pt>
    <dgm:pt modelId="{98239059-9141-44A2-B2E3-9C718C8B9D00}" type="parTrans" cxnId="{2E72436E-0E99-4B12-8323-E14AC3159D7C}">
      <dgm:prSet/>
      <dgm:spPr/>
      <dgm:t>
        <a:bodyPr/>
        <a:lstStyle/>
        <a:p>
          <a:endParaRPr lang="en-IN"/>
        </a:p>
      </dgm:t>
    </dgm:pt>
    <dgm:pt modelId="{EADDD670-CDD6-41DB-8D89-6F48556433E1}" type="sibTrans" cxnId="{2E72436E-0E99-4B12-8323-E14AC3159D7C}">
      <dgm:prSet phldrT="2" phldr="0"/>
      <dgm:spPr/>
      <dgm:t>
        <a:bodyPr/>
        <a:lstStyle/>
        <a:p>
          <a:r>
            <a:rPr lang="en-IN"/>
            <a:t>2</a:t>
          </a:r>
        </a:p>
      </dgm:t>
    </dgm:pt>
    <dgm:pt modelId="{EDCFE956-2085-4333-9465-0C6FA83E8F44}" type="pres">
      <dgm:prSet presAssocID="{CE673174-4D9A-4537-9484-97FC1C8A8CE0}" presName="Name0" presStyleCnt="0">
        <dgm:presLayoutVars>
          <dgm:animLvl val="lvl"/>
          <dgm:resizeHandles val="exact"/>
        </dgm:presLayoutVars>
      </dgm:prSet>
      <dgm:spPr/>
    </dgm:pt>
    <dgm:pt modelId="{EDF7FC56-29E3-4227-926D-9DCF026618DF}" type="pres">
      <dgm:prSet presAssocID="{3DBB9B9E-379A-4F59-8E2C-38DACF520A31}" presName="compositeNode" presStyleCnt="0">
        <dgm:presLayoutVars>
          <dgm:bulletEnabled val="1"/>
        </dgm:presLayoutVars>
      </dgm:prSet>
      <dgm:spPr/>
    </dgm:pt>
    <dgm:pt modelId="{E3A70382-C867-4D6F-877E-7955A803E4A9}" type="pres">
      <dgm:prSet presAssocID="{3DBB9B9E-379A-4F59-8E2C-38DACF520A31}" presName="bgRect" presStyleLbl="bgAccFollowNode1" presStyleIdx="0" presStyleCnt="7" custScaleY="118329" custLinFactNeighborX="-713" custLinFactNeighborY="-9512"/>
      <dgm:spPr/>
    </dgm:pt>
    <dgm:pt modelId="{189D0E79-CAC7-462F-82B6-138B52D3DBFC}" type="pres">
      <dgm:prSet presAssocID="{924B8268-056D-4946-A716-DE492D1221B8}" presName="sibTransNodeCircle" presStyleLbl="alignNode1" presStyleIdx="0" presStyleCnt="14" custLinFactNeighborX="-10569" custLinFactNeighborY="-48316">
        <dgm:presLayoutVars>
          <dgm:chMax val="0"/>
          <dgm:bulletEnabled/>
        </dgm:presLayoutVars>
      </dgm:prSet>
      <dgm:spPr/>
    </dgm:pt>
    <dgm:pt modelId="{EF394BDD-0310-435C-8194-6609D02BB61F}" type="pres">
      <dgm:prSet presAssocID="{3DBB9B9E-379A-4F59-8E2C-38DACF520A31}" presName="bottomLine" presStyleLbl="alignNode1" presStyleIdx="1" presStyleCnt="14">
        <dgm:presLayoutVars/>
      </dgm:prSet>
      <dgm:spPr/>
    </dgm:pt>
    <dgm:pt modelId="{9CBB527A-874B-4807-9A3F-02915235DDE7}" type="pres">
      <dgm:prSet presAssocID="{3DBB9B9E-379A-4F59-8E2C-38DACF520A31}" presName="nodeText" presStyleLbl="bgAccFollowNode1" presStyleIdx="0" presStyleCnt="7">
        <dgm:presLayoutVars>
          <dgm:bulletEnabled val="1"/>
        </dgm:presLayoutVars>
      </dgm:prSet>
      <dgm:spPr/>
    </dgm:pt>
    <dgm:pt modelId="{7133BF1F-4245-4BF6-9330-1DBA1CC77ABA}" type="pres">
      <dgm:prSet presAssocID="{924B8268-056D-4946-A716-DE492D1221B8}" presName="sibTrans" presStyleCnt="0"/>
      <dgm:spPr/>
    </dgm:pt>
    <dgm:pt modelId="{13665EAA-4995-447B-8C2E-86B9F39C3526}" type="pres">
      <dgm:prSet presAssocID="{58974EC4-1E80-47A2-8B95-33FC8157ACDE}" presName="compositeNode" presStyleCnt="0">
        <dgm:presLayoutVars>
          <dgm:bulletEnabled val="1"/>
        </dgm:presLayoutVars>
      </dgm:prSet>
      <dgm:spPr/>
    </dgm:pt>
    <dgm:pt modelId="{797A2D84-D769-4DFB-86F9-60F00F23D3A7}" type="pres">
      <dgm:prSet presAssocID="{58974EC4-1E80-47A2-8B95-33FC8157ACDE}" presName="bgRect" presStyleLbl="bgAccFollowNode1" presStyleIdx="1" presStyleCnt="7" custScaleY="118329" custLinFactNeighborX="-713" custLinFactNeighborY="-9512"/>
      <dgm:spPr/>
    </dgm:pt>
    <dgm:pt modelId="{66056B3C-B83F-4F21-8577-BE9DDEEC9C32}" type="pres">
      <dgm:prSet presAssocID="{EADDD670-CDD6-41DB-8D89-6F48556433E1}" presName="sibTransNodeCircle" presStyleLbl="alignNode1" presStyleIdx="2" presStyleCnt="14" custLinFactNeighborX="-10569" custLinFactNeighborY="-48316">
        <dgm:presLayoutVars>
          <dgm:chMax val="0"/>
          <dgm:bulletEnabled/>
        </dgm:presLayoutVars>
      </dgm:prSet>
      <dgm:spPr/>
    </dgm:pt>
    <dgm:pt modelId="{71A43BAF-0157-4B18-8B97-7A2486B30F23}" type="pres">
      <dgm:prSet presAssocID="{58974EC4-1E80-47A2-8B95-33FC8157ACDE}" presName="bottomLine" presStyleLbl="alignNode1" presStyleIdx="3" presStyleCnt="14">
        <dgm:presLayoutVars/>
      </dgm:prSet>
      <dgm:spPr/>
    </dgm:pt>
    <dgm:pt modelId="{AEEF570F-9C09-4518-9E88-98DC69753281}" type="pres">
      <dgm:prSet presAssocID="{58974EC4-1E80-47A2-8B95-33FC8157ACDE}" presName="nodeText" presStyleLbl="bgAccFollowNode1" presStyleIdx="1" presStyleCnt="7">
        <dgm:presLayoutVars>
          <dgm:bulletEnabled val="1"/>
        </dgm:presLayoutVars>
      </dgm:prSet>
      <dgm:spPr/>
    </dgm:pt>
    <dgm:pt modelId="{660BA2E0-1669-40EA-ADAB-8DFA69283181}" type="pres">
      <dgm:prSet presAssocID="{EADDD670-CDD6-41DB-8D89-6F48556433E1}" presName="sibTrans" presStyleCnt="0"/>
      <dgm:spPr/>
    </dgm:pt>
    <dgm:pt modelId="{E3288DF2-0A8D-4B48-B282-2CD69E2332C8}" type="pres">
      <dgm:prSet presAssocID="{F7EFC9BF-4342-4845-999C-7907211685B8}" presName="compositeNode" presStyleCnt="0">
        <dgm:presLayoutVars>
          <dgm:bulletEnabled val="1"/>
        </dgm:presLayoutVars>
      </dgm:prSet>
      <dgm:spPr/>
    </dgm:pt>
    <dgm:pt modelId="{A9B003C0-1BD9-42BB-BED1-64D1389A0BC6}" type="pres">
      <dgm:prSet presAssocID="{F7EFC9BF-4342-4845-999C-7907211685B8}" presName="bgRect" presStyleLbl="bgAccFollowNode1" presStyleIdx="2" presStyleCnt="7" custScaleY="119930" custLinFactNeighborX="-1269" custLinFactNeighborY="-9512"/>
      <dgm:spPr/>
    </dgm:pt>
    <dgm:pt modelId="{678A0FDA-8294-477E-AA47-8A15C0F4CDBB}" type="pres">
      <dgm:prSet presAssocID="{E3AC4283-4EEC-491A-9754-8F6CABD3E1F5}" presName="sibTransNodeCircle" presStyleLbl="alignNode1" presStyleIdx="4" presStyleCnt="14" custLinFactNeighborX="-3020" custLinFactNeighborY="-52846">
        <dgm:presLayoutVars>
          <dgm:chMax val="0"/>
          <dgm:bulletEnabled/>
        </dgm:presLayoutVars>
      </dgm:prSet>
      <dgm:spPr/>
    </dgm:pt>
    <dgm:pt modelId="{6912AB7B-F854-47FB-87A7-30ECBB6E7618}" type="pres">
      <dgm:prSet presAssocID="{F7EFC9BF-4342-4845-999C-7907211685B8}" presName="bottomLine" presStyleLbl="alignNode1" presStyleIdx="5" presStyleCnt="14">
        <dgm:presLayoutVars/>
      </dgm:prSet>
      <dgm:spPr/>
    </dgm:pt>
    <dgm:pt modelId="{B64DCA4D-9BED-411B-BC23-CA7867AF92F7}" type="pres">
      <dgm:prSet presAssocID="{F7EFC9BF-4342-4845-999C-7907211685B8}" presName="nodeText" presStyleLbl="bgAccFollowNode1" presStyleIdx="2" presStyleCnt="7">
        <dgm:presLayoutVars>
          <dgm:bulletEnabled val="1"/>
        </dgm:presLayoutVars>
      </dgm:prSet>
      <dgm:spPr/>
    </dgm:pt>
    <dgm:pt modelId="{1CC04DBE-2E09-4D64-AE4F-E242C7B32CEA}" type="pres">
      <dgm:prSet presAssocID="{E3AC4283-4EEC-491A-9754-8F6CABD3E1F5}" presName="sibTrans" presStyleCnt="0"/>
      <dgm:spPr/>
    </dgm:pt>
    <dgm:pt modelId="{08A33FB3-142C-4DDA-9FD6-DAB0252971F6}" type="pres">
      <dgm:prSet presAssocID="{6188DD6D-CD4C-4178-B086-080BCAAE937C}" presName="compositeNode" presStyleCnt="0">
        <dgm:presLayoutVars>
          <dgm:bulletEnabled val="1"/>
        </dgm:presLayoutVars>
      </dgm:prSet>
      <dgm:spPr/>
    </dgm:pt>
    <dgm:pt modelId="{D78AC4F6-7AC2-4B7C-93E4-B342EBDCEDD8}" type="pres">
      <dgm:prSet presAssocID="{6188DD6D-CD4C-4178-B086-080BCAAE937C}" presName="bgRect" presStyleLbl="bgAccFollowNode1" presStyleIdx="3" presStyleCnt="7" custScaleY="122646" custLinFactNeighborX="634" custLinFactNeighborY="-10418"/>
      <dgm:spPr/>
    </dgm:pt>
    <dgm:pt modelId="{655B2B75-7B84-4402-BA9C-56F759C2C3A4}" type="pres">
      <dgm:prSet presAssocID="{3863ADFD-12B0-4CA8-9344-713C8FF5897C}" presName="sibTransNodeCircle" presStyleLbl="alignNode1" presStyleIdx="6" presStyleCnt="14" custLinFactNeighborX="-3020" custLinFactNeighborY="-54356">
        <dgm:presLayoutVars>
          <dgm:chMax val="0"/>
          <dgm:bulletEnabled/>
        </dgm:presLayoutVars>
      </dgm:prSet>
      <dgm:spPr/>
    </dgm:pt>
    <dgm:pt modelId="{5708326D-A780-4A84-984D-993FFCA728C8}" type="pres">
      <dgm:prSet presAssocID="{6188DD6D-CD4C-4178-B086-080BCAAE937C}" presName="bottomLine" presStyleLbl="alignNode1" presStyleIdx="7" presStyleCnt="14">
        <dgm:presLayoutVars/>
      </dgm:prSet>
      <dgm:spPr/>
    </dgm:pt>
    <dgm:pt modelId="{FD1350F0-8F5A-4E1A-BED4-3620BFA1BC48}" type="pres">
      <dgm:prSet presAssocID="{6188DD6D-CD4C-4178-B086-080BCAAE937C}" presName="nodeText" presStyleLbl="bgAccFollowNode1" presStyleIdx="3" presStyleCnt="7">
        <dgm:presLayoutVars>
          <dgm:bulletEnabled val="1"/>
        </dgm:presLayoutVars>
      </dgm:prSet>
      <dgm:spPr/>
    </dgm:pt>
    <dgm:pt modelId="{0A428FF5-BE94-4ADF-BB24-9F6BCD9D801D}" type="pres">
      <dgm:prSet presAssocID="{3863ADFD-12B0-4CA8-9344-713C8FF5897C}" presName="sibTrans" presStyleCnt="0"/>
      <dgm:spPr/>
    </dgm:pt>
    <dgm:pt modelId="{FB9C62D8-0BDB-4974-90D3-E5E78757745C}" type="pres">
      <dgm:prSet presAssocID="{799B9648-432C-479D-84BD-95023A81E2A6}" presName="compositeNode" presStyleCnt="0">
        <dgm:presLayoutVars>
          <dgm:bulletEnabled val="1"/>
        </dgm:presLayoutVars>
      </dgm:prSet>
      <dgm:spPr/>
    </dgm:pt>
    <dgm:pt modelId="{06ED03B0-CCAD-473F-AC5F-1B3467E9049A}" type="pres">
      <dgm:prSet presAssocID="{799B9648-432C-479D-84BD-95023A81E2A6}" presName="bgRect" presStyleLbl="bgAccFollowNode1" presStyleIdx="4" presStyleCnt="7" custScaleY="124244" custLinFactNeighborX="1268" custLinFactNeighborY="-10418"/>
      <dgm:spPr/>
    </dgm:pt>
    <dgm:pt modelId="{8F157459-3DC4-4088-AE37-3090B38A913A}" type="pres">
      <dgm:prSet presAssocID="{D10D71CA-ED8B-48A0-A95B-2FE653D97CB8}" presName="sibTransNodeCircle" presStyleLbl="alignNode1" presStyleIdx="8" presStyleCnt="14" custLinFactNeighborY="-52846">
        <dgm:presLayoutVars>
          <dgm:chMax val="0"/>
          <dgm:bulletEnabled/>
        </dgm:presLayoutVars>
      </dgm:prSet>
      <dgm:spPr/>
    </dgm:pt>
    <dgm:pt modelId="{4E8D80E4-D906-449C-91D2-BCF174A90B87}" type="pres">
      <dgm:prSet presAssocID="{799B9648-432C-479D-84BD-95023A81E2A6}" presName="bottomLine" presStyleLbl="alignNode1" presStyleIdx="9" presStyleCnt="14">
        <dgm:presLayoutVars/>
      </dgm:prSet>
      <dgm:spPr/>
    </dgm:pt>
    <dgm:pt modelId="{C396DF65-EBA3-43F7-A681-56752809BE34}" type="pres">
      <dgm:prSet presAssocID="{799B9648-432C-479D-84BD-95023A81E2A6}" presName="nodeText" presStyleLbl="bgAccFollowNode1" presStyleIdx="4" presStyleCnt="7">
        <dgm:presLayoutVars>
          <dgm:bulletEnabled val="1"/>
        </dgm:presLayoutVars>
      </dgm:prSet>
      <dgm:spPr/>
    </dgm:pt>
    <dgm:pt modelId="{4EF4D6E5-B26E-4628-95C6-25DDE172AE81}" type="pres">
      <dgm:prSet presAssocID="{D10D71CA-ED8B-48A0-A95B-2FE653D97CB8}" presName="sibTrans" presStyleCnt="0"/>
      <dgm:spPr/>
    </dgm:pt>
    <dgm:pt modelId="{B34AE593-6670-4762-8A9B-35FFA10B13C1}" type="pres">
      <dgm:prSet presAssocID="{33F32A43-91FC-4E13-A5FA-741396B108FA}" presName="compositeNode" presStyleCnt="0">
        <dgm:presLayoutVars>
          <dgm:bulletEnabled val="1"/>
        </dgm:presLayoutVars>
      </dgm:prSet>
      <dgm:spPr/>
    </dgm:pt>
    <dgm:pt modelId="{D76AAEB8-90CD-49D0-87B0-ABEA8493F1D6}" type="pres">
      <dgm:prSet presAssocID="{33F32A43-91FC-4E13-A5FA-741396B108FA}" presName="bgRect" presStyleLbl="bgAccFollowNode1" presStyleIdx="5" presStyleCnt="7" custScaleY="123075" custLinFactNeighborX="-1268" custLinFactNeighborY="-11324"/>
      <dgm:spPr/>
    </dgm:pt>
    <dgm:pt modelId="{8B1C33CA-DBC3-4B18-A57A-CA299E70FD6B}" type="pres">
      <dgm:prSet presAssocID="{9884D7F9-D33E-4302-BA9B-F982CBB0C75E}" presName="sibTransNodeCircle" presStyleLbl="alignNode1" presStyleIdx="10" presStyleCnt="14" custLinFactNeighborX="-6039" custLinFactNeighborY="-50580">
        <dgm:presLayoutVars>
          <dgm:chMax val="0"/>
          <dgm:bulletEnabled/>
        </dgm:presLayoutVars>
      </dgm:prSet>
      <dgm:spPr/>
    </dgm:pt>
    <dgm:pt modelId="{71ACAEA7-0DFE-43A6-B86C-D02B4572DE6A}" type="pres">
      <dgm:prSet presAssocID="{33F32A43-91FC-4E13-A5FA-741396B108FA}" presName="bottomLine" presStyleLbl="alignNode1" presStyleIdx="11" presStyleCnt="14">
        <dgm:presLayoutVars/>
      </dgm:prSet>
      <dgm:spPr/>
    </dgm:pt>
    <dgm:pt modelId="{40F88B13-1BB9-4C08-BB86-C7C47C5576AE}" type="pres">
      <dgm:prSet presAssocID="{33F32A43-91FC-4E13-A5FA-741396B108FA}" presName="nodeText" presStyleLbl="bgAccFollowNode1" presStyleIdx="5" presStyleCnt="7">
        <dgm:presLayoutVars>
          <dgm:bulletEnabled val="1"/>
        </dgm:presLayoutVars>
      </dgm:prSet>
      <dgm:spPr/>
    </dgm:pt>
    <dgm:pt modelId="{5F452FD9-9BCF-4F88-8110-F3780172AC6E}" type="pres">
      <dgm:prSet presAssocID="{9884D7F9-D33E-4302-BA9B-F982CBB0C75E}" presName="sibTrans" presStyleCnt="0"/>
      <dgm:spPr/>
    </dgm:pt>
    <dgm:pt modelId="{FCB7B54B-EE90-4808-A67B-E0B87CFAEF7A}" type="pres">
      <dgm:prSet presAssocID="{BA0F3FB8-B07E-4AAD-991A-1D7A43AD8E87}" presName="compositeNode" presStyleCnt="0">
        <dgm:presLayoutVars>
          <dgm:bulletEnabled val="1"/>
        </dgm:presLayoutVars>
      </dgm:prSet>
      <dgm:spPr/>
    </dgm:pt>
    <dgm:pt modelId="{2065C6DC-5418-4D04-86C7-EBC02092D957}" type="pres">
      <dgm:prSet presAssocID="{BA0F3FB8-B07E-4AAD-991A-1D7A43AD8E87}" presName="bgRect" presStyleLbl="bgAccFollowNode1" presStyleIdx="6" presStyleCnt="7" custScaleY="121045" custLinFactNeighborX="79" custLinFactNeighborY="-9513"/>
      <dgm:spPr/>
    </dgm:pt>
    <dgm:pt modelId="{41427184-43D0-42DE-9448-4D281AC79151}" type="pres">
      <dgm:prSet presAssocID="{E3FE55FB-05CE-4817-BF0B-FCE436912442}" presName="sibTransNodeCircle" presStyleLbl="alignNode1" presStyleIdx="12" presStyleCnt="14" custLinFactNeighborX="-1510" custLinFactNeighborY="-51019">
        <dgm:presLayoutVars>
          <dgm:chMax val="0"/>
          <dgm:bulletEnabled/>
        </dgm:presLayoutVars>
      </dgm:prSet>
      <dgm:spPr/>
    </dgm:pt>
    <dgm:pt modelId="{3E5A6857-BDF2-49B8-81ED-743C3C75993C}" type="pres">
      <dgm:prSet presAssocID="{BA0F3FB8-B07E-4AAD-991A-1D7A43AD8E87}" presName="bottomLine" presStyleLbl="alignNode1" presStyleIdx="13" presStyleCnt="14">
        <dgm:presLayoutVars/>
      </dgm:prSet>
      <dgm:spPr/>
    </dgm:pt>
    <dgm:pt modelId="{3707EB5E-48DA-4C36-B5FD-E11F3A1ECC2E}" type="pres">
      <dgm:prSet presAssocID="{BA0F3FB8-B07E-4AAD-991A-1D7A43AD8E87}" presName="nodeText" presStyleLbl="bgAccFollowNode1" presStyleIdx="6" presStyleCnt="7">
        <dgm:presLayoutVars>
          <dgm:bulletEnabled val="1"/>
        </dgm:presLayoutVars>
      </dgm:prSet>
      <dgm:spPr/>
    </dgm:pt>
  </dgm:ptLst>
  <dgm:cxnLst>
    <dgm:cxn modelId="{48C3DB01-513F-4FB5-B496-32AA46941B89}" srcId="{CE673174-4D9A-4537-9484-97FC1C8A8CE0}" destId="{6188DD6D-CD4C-4178-B086-080BCAAE937C}" srcOrd="3" destOrd="0" parTransId="{07C7777F-258A-44E1-BA34-2B8C4A2F448F}" sibTransId="{3863ADFD-12B0-4CA8-9344-713C8FF5897C}"/>
    <dgm:cxn modelId="{A4C65808-A8BB-479F-8DFA-69E6DD664112}" type="presOf" srcId="{33F32A43-91FC-4E13-A5FA-741396B108FA}" destId="{D76AAEB8-90CD-49D0-87B0-ABEA8493F1D6}" srcOrd="0" destOrd="0" presId="urn:microsoft.com/office/officeart/2016/7/layout/BasicLinearProcessNumbered"/>
    <dgm:cxn modelId="{581EEC11-FE8C-48BD-A69F-08204E21AA07}" type="presOf" srcId="{58974EC4-1E80-47A2-8B95-33FC8157ACDE}" destId="{AEEF570F-9C09-4518-9E88-98DC69753281}" srcOrd="1" destOrd="0" presId="urn:microsoft.com/office/officeart/2016/7/layout/BasicLinearProcessNumbered"/>
    <dgm:cxn modelId="{84DD8818-4FF2-4520-A801-0C4ECD96E737}" srcId="{CE673174-4D9A-4537-9484-97FC1C8A8CE0}" destId="{F7EFC9BF-4342-4845-999C-7907211685B8}" srcOrd="2" destOrd="0" parTransId="{9E2C8ED7-6E06-47C7-9B2B-E371F3A03FD3}" sibTransId="{E3AC4283-4EEC-491A-9754-8F6CABD3E1F5}"/>
    <dgm:cxn modelId="{E7BAFC1A-67CE-4A02-AA59-DF44C6378F3A}" type="presOf" srcId="{6188DD6D-CD4C-4178-B086-080BCAAE937C}" destId="{FD1350F0-8F5A-4E1A-BED4-3620BFA1BC48}" srcOrd="1" destOrd="0" presId="urn:microsoft.com/office/officeart/2016/7/layout/BasicLinearProcessNumbered"/>
    <dgm:cxn modelId="{11330523-04B0-41AD-994D-7A545CB9BF88}" type="presOf" srcId="{3863ADFD-12B0-4CA8-9344-713C8FF5897C}" destId="{655B2B75-7B84-4402-BA9C-56F759C2C3A4}" srcOrd="0" destOrd="0" presId="urn:microsoft.com/office/officeart/2016/7/layout/BasicLinearProcessNumbered"/>
    <dgm:cxn modelId="{FDA5AB28-0F9B-481A-8C3A-07EAFF3C62B9}" type="presOf" srcId="{F7EFC9BF-4342-4845-999C-7907211685B8}" destId="{B64DCA4D-9BED-411B-BC23-CA7867AF92F7}" srcOrd="1" destOrd="0" presId="urn:microsoft.com/office/officeart/2016/7/layout/BasicLinearProcessNumbered"/>
    <dgm:cxn modelId="{DF199A3B-ADCF-4F28-BF6F-A9D6D283BACB}" type="presOf" srcId="{E3FE55FB-05CE-4817-BF0B-FCE436912442}" destId="{41427184-43D0-42DE-9448-4D281AC79151}" srcOrd="0" destOrd="0" presId="urn:microsoft.com/office/officeart/2016/7/layout/BasicLinearProcessNumbered"/>
    <dgm:cxn modelId="{2E72436E-0E99-4B12-8323-E14AC3159D7C}" srcId="{CE673174-4D9A-4537-9484-97FC1C8A8CE0}" destId="{58974EC4-1E80-47A2-8B95-33FC8157ACDE}" srcOrd="1" destOrd="0" parTransId="{98239059-9141-44A2-B2E3-9C718C8B9D00}" sibTransId="{EADDD670-CDD6-41DB-8D89-6F48556433E1}"/>
    <dgm:cxn modelId="{6E0B3D54-273B-4D9D-B0FA-8438BDAFBEE3}" srcId="{CE673174-4D9A-4537-9484-97FC1C8A8CE0}" destId="{BA0F3FB8-B07E-4AAD-991A-1D7A43AD8E87}" srcOrd="6" destOrd="0" parTransId="{D6D54A31-B663-43BC-BAE8-08B0F76AA339}" sibTransId="{E3FE55FB-05CE-4817-BF0B-FCE436912442}"/>
    <dgm:cxn modelId="{8448CA55-FB56-4B08-80A9-D54EA86E6910}" type="presOf" srcId="{799B9648-432C-479D-84BD-95023A81E2A6}" destId="{06ED03B0-CCAD-473F-AC5F-1B3467E9049A}" srcOrd="0" destOrd="0" presId="urn:microsoft.com/office/officeart/2016/7/layout/BasicLinearProcessNumbered"/>
    <dgm:cxn modelId="{364FC077-3D3F-4EB2-B8C4-333B4E28A273}" type="presOf" srcId="{EADDD670-CDD6-41DB-8D89-6F48556433E1}" destId="{66056B3C-B83F-4F21-8577-BE9DDEEC9C32}" srcOrd="0" destOrd="0" presId="urn:microsoft.com/office/officeart/2016/7/layout/BasicLinearProcessNumbered"/>
    <dgm:cxn modelId="{B99A9759-0D34-4D2A-B9C6-5326F6B0B20B}" type="presOf" srcId="{CE673174-4D9A-4537-9484-97FC1C8A8CE0}" destId="{EDCFE956-2085-4333-9465-0C6FA83E8F44}" srcOrd="0" destOrd="0" presId="urn:microsoft.com/office/officeart/2016/7/layout/BasicLinearProcessNumbered"/>
    <dgm:cxn modelId="{24ECFE5A-3E51-4A47-938F-49A183EA25F8}" type="presOf" srcId="{9884D7F9-D33E-4302-BA9B-F982CBB0C75E}" destId="{8B1C33CA-DBC3-4B18-A57A-CA299E70FD6B}" srcOrd="0" destOrd="0" presId="urn:microsoft.com/office/officeart/2016/7/layout/BasicLinearProcessNumbered"/>
    <dgm:cxn modelId="{47078E81-2679-41BC-82A7-96C16C6BE87E}" type="presOf" srcId="{33F32A43-91FC-4E13-A5FA-741396B108FA}" destId="{40F88B13-1BB9-4C08-BB86-C7C47C5576AE}" srcOrd="1" destOrd="0" presId="urn:microsoft.com/office/officeart/2016/7/layout/BasicLinearProcessNumbered"/>
    <dgm:cxn modelId="{4DA07A86-6452-4E8E-A598-B116D55D4374}" type="presOf" srcId="{E3AC4283-4EEC-491A-9754-8F6CABD3E1F5}" destId="{678A0FDA-8294-477E-AA47-8A15C0F4CDBB}" srcOrd="0" destOrd="0" presId="urn:microsoft.com/office/officeart/2016/7/layout/BasicLinearProcessNumbered"/>
    <dgm:cxn modelId="{3C576591-F27E-4C28-A7E1-42FAAF918580}" type="presOf" srcId="{D10D71CA-ED8B-48A0-A95B-2FE653D97CB8}" destId="{8F157459-3DC4-4088-AE37-3090B38A913A}" srcOrd="0" destOrd="0" presId="urn:microsoft.com/office/officeart/2016/7/layout/BasicLinearProcessNumbered"/>
    <dgm:cxn modelId="{F8D2069E-D06E-49D6-A4DC-962F50FD33A0}" type="presOf" srcId="{F7EFC9BF-4342-4845-999C-7907211685B8}" destId="{A9B003C0-1BD9-42BB-BED1-64D1389A0BC6}" srcOrd="0" destOrd="0" presId="urn:microsoft.com/office/officeart/2016/7/layout/BasicLinearProcessNumbered"/>
    <dgm:cxn modelId="{438FAAAA-FC31-4CE0-9A07-6A5F3362875B}" type="presOf" srcId="{3DBB9B9E-379A-4F59-8E2C-38DACF520A31}" destId="{E3A70382-C867-4D6F-877E-7955A803E4A9}" srcOrd="0" destOrd="0" presId="urn:microsoft.com/office/officeart/2016/7/layout/BasicLinearProcessNumbered"/>
    <dgm:cxn modelId="{357279AE-566A-4788-A687-4515598989DC}" type="presOf" srcId="{3DBB9B9E-379A-4F59-8E2C-38DACF520A31}" destId="{9CBB527A-874B-4807-9A3F-02915235DDE7}" srcOrd="1" destOrd="0" presId="urn:microsoft.com/office/officeart/2016/7/layout/BasicLinearProcessNumbered"/>
    <dgm:cxn modelId="{A1D693B0-83CF-4581-BE81-AC4C8F7B7B72}" type="presOf" srcId="{58974EC4-1E80-47A2-8B95-33FC8157ACDE}" destId="{797A2D84-D769-4DFB-86F9-60F00F23D3A7}" srcOrd="0" destOrd="0" presId="urn:microsoft.com/office/officeart/2016/7/layout/BasicLinearProcessNumbered"/>
    <dgm:cxn modelId="{0CB448C9-7764-4D40-93BF-2720D22E2F6D}" type="presOf" srcId="{BA0F3FB8-B07E-4AAD-991A-1D7A43AD8E87}" destId="{3707EB5E-48DA-4C36-B5FD-E11F3A1ECC2E}" srcOrd="1" destOrd="0" presId="urn:microsoft.com/office/officeart/2016/7/layout/BasicLinearProcessNumbered"/>
    <dgm:cxn modelId="{1690F6CE-F53D-430D-94B0-BD29A0455ECD}" type="presOf" srcId="{924B8268-056D-4946-A716-DE492D1221B8}" destId="{189D0E79-CAC7-462F-82B6-138B52D3DBFC}" srcOrd="0" destOrd="0" presId="urn:microsoft.com/office/officeart/2016/7/layout/BasicLinearProcessNumbered"/>
    <dgm:cxn modelId="{882834D3-B67D-46DC-9238-A4D30E99E2EC}" type="presOf" srcId="{799B9648-432C-479D-84BD-95023A81E2A6}" destId="{C396DF65-EBA3-43F7-A681-56752809BE34}" srcOrd="1" destOrd="0" presId="urn:microsoft.com/office/officeart/2016/7/layout/BasicLinearProcessNumbered"/>
    <dgm:cxn modelId="{0FA8D4DB-7CD1-460F-9AAD-06993F49EA01}" srcId="{CE673174-4D9A-4537-9484-97FC1C8A8CE0}" destId="{799B9648-432C-479D-84BD-95023A81E2A6}" srcOrd="4" destOrd="0" parTransId="{65D4D494-D132-4333-99B2-B37D83CA1BB4}" sibTransId="{D10D71CA-ED8B-48A0-A95B-2FE653D97CB8}"/>
    <dgm:cxn modelId="{3E3BAAE9-6750-4D28-BD48-511F8ADE4BDB}" srcId="{CE673174-4D9A-4537-9484-97FC1C8A8CE0}" destId="{33F32A43-91FC-4E13-A5FA-741396B108FA}" srcOrd="5" destOrd="0" parTransId="{1212B9D2-81AB-48BF-8ED2-C5569A0061F5}" sibTransId="{9884D7F9-D33E-4302-BA9B-F982CBB0C75E}"/>
    <dgm:cxn modelId="{3C0265ED-9F36-4D0D-9D93-8B8001A325F5}" type="presOf" srcId="{BA0F3FB8-B07E-4AAD-991A-1D7A43AD8E87}" destId="{2065C6DC-5418-4D04-86C7-EBC02092D957}" srcOrd="0" destOrd="0" presId="urn:microsoft.com/office/officeart/2016/7/layout/BasicLinearProcessNumbered"/>
    <dgm:cxn modelId="{984A8EF1-E178-4391-8810-389C118342D7}" type="presOf" srcId="{6188DD6D-CD4C-4178-B086-080BCAAE937C}" destId="{D78AC4F6-7AC2-4B7C-93E4-B342EBDCEDD8}" srcOrd="0" destOrd="0" presId="urn:microsoft.com/office/officeart/2016/7/layout/BasicLinearProcessNumbered"/>
    <dgm:cxn modelId="{CF3763FC-E5D7-4B83-9926-39967B7C737E}" srcId="{CE673174-4D9A-4537-9484-97FC1C8A8CE0}" destId="{3DBB9B9E-379A-4F59-8E2C-38DACF520A31}" srcOrd="0" destOrd="0" parTransId="{8B3EAABF-A050-4960-AF56-9258E830377A}" sibTransId="{924B8268-056D-4946-A716-DE492D1221B8}"/>
    <dgm:cxn modelId="{A3792474-6AFB-48D8-9D65-1A4C5555500E}" type="presParOf" srcId="{EDCFE956-2085-4333-9465-0C6FA83E8F44}" destId="{EDF7FC56-29E3-4227-926D-9DCF026618DF}" srcOrd="0" destOrd="0" presId="urn:microsoft.com/office/officeart/2016/7/layout/BasicLinearProcessNumbered"/>
    <dgm:cxn modelId="{0E108AC9-36D4-40E7-882B-2C7C2F158F28}" type="presParOf" srcId="{EDF7FC56-29E3-4227-926D-9DCF026618DF}" destId="{E3A70382-C867-4D6F-877E-7955A803E4A9}" srcOrd="0" destOrd="0" presId="urn:microsoft.com/office/officeart/2016/7/layout/BasicLinearProcessNumbered"/>
    <dgm:cxn modelId="{15784AA3-69B5-4C16-9870-02A990FE120A}" type="presParOf" srcId="{EDF7FC56-29E3-4227-926D-9DCF026618DF}" destId="{189D0E79-CAC7-462F-82B6-138B52D3DBFC}" srcOrd="1" destOrd="0" presId="urn:microsoft.com/office/officeart/2016/7/layout/BasicLinearProcessNumbered"/>
    <dgm:cxn modelId="{76D4C184-3EF8-497E-9421-9BCCC279EC89}" type="presParOf" srcId="{EDF7FC56-29E3-4227-926D-9DCF026618DF}" destId="{EF394BDD-0310-435C-8194-6609D02BB61F}" srcOrd="2" destOrd="0" presId="urn:microsoft.com/office/officeart/2016/7/layout/BasicLinearProcessNumbered"/>
    <dgm:cxn modelId="{5D471905-1B22-4165-8888-25489F60B04F}" type="presParOf" srcId="{EDF7FC56-29E3-4227-926D-9DCF026618DF}" destId="{9CBB527A-874B-4807-9A3F-02915235DDE7}" srcOrd="3" destOrd="0" presId="urn:microsoft.com/office/officeart/2016/7/layout/BasicLinearProcessNumbered"/>
    <dgm:cxn modelId="{981672C3-6526-4B7D-9315-4DD013FB9228}" type="presParOf" srcId="{EDCFE956-2085-4333-9465-0C6FA83E8F44}" destId="{7133BF1F-4245-4BF6-9330-1DBA1CC77ABA}" srcOrd="1" destOrd="0" presId="urn:microsoft.com/office/officeart/2016/7/layout/BasicLinearProcessNumbered"/>
    <dgm:cxn modelId="{BE3E15D9-5104-475B-B201-BD6F80BC6C57}" type="presParOf" srcId="{EDCFE956-2085-4333-9465-0C6FA83E8F44}" destId="{13665EAA-4995-447B-8C2E-86B9F39C3526}" srcOrd="2" destOrd="0" presId="urn:microsoft.com/office/officeart/2016/7/layout/BasicLinearProcessNumbered"/>
    <dgm:cxn modelId="{E060444A-808F-40F6-AD17-577FF3681338}" type="presParOf" srcId="{13665EAA-4995-447B-8C2E-86B9F39C3526}" destId="{797A2D84-D769-4DFB-86F9-60F00F23D3A7}" srcOrd="0" destOrd="0" presId="urn:microsoft.com/office/officeart/2016/7/layout/BasicLinearProcessNumbered"/>
    <dgm:cxn modelId="{392F5C8F-0BAF-4760-AE2F-DE330C1AA4D4}" type="presParOf" srcId="{13665EAA-4995-447B-8C2E-86B9F39C3526}" destId="{66056B3C-B83F-4F21-8577-BE9DDEEC9C32}" srcOrd="1" destOrd="0" presId="urn:microsoft.com/office/officeart/2016/7/layout/BasicLinearProcessNumbered"/>
    <dgm:cxn modelId="{DBC12CB9-8A6B-40B2-804D-FA7B9E504988}" type="presParOf" srcId="{13665EAA-4995-447B-8C2E-86B9F39C3526}" destId="{71A43BAF-0157-4B18-8B97-7A2486B30F23}" srcOrd="2" destOrd="0" presId="urn:microsoft.com/office/officeart/2016/7/layout/BasicLinearProcessNumbered"/>
    <dgm:cxn modelId="{DB3D0805-F42F-48C2-8B11-4FB9F518B8B4}" type="presParOf" srcId="{13665EAA-4995-447B-8C2E-86B9F39C3526}" destId="{AEEF570F-9C09-4518-9E88-98DC69753281}" srcOrd="3" destOrd="0" presId="urn:microsoft.com/office/officeart/2016/7/layout/BasicLinearProcessNumbered"/>
    <dgm:cxn modelId="{35A1D856-6E58-4DD5-81BB-FE190D414E6E}" type="presParOf" srcId="{EDCFE956-2085-4333-9465-0C6FA83E8F44}" destId="{660BA2E0-1669-40EA-ADAB-8DFA69283181}" srcOrd="3" destOrd="0" presId="urn:microsoft.com/office/officeart/2016/7/layout/BasicLinearProcessNumbered"/>
    <dgm:cxn modelId="{5759115E-05B7-4E0A-9967-E9D7E9EF8CCA}" type="presParOf" srcId="{EDCFE956-2085-4333-9465-0C6FA83E8F44}" destId="{E3288DF2-0A8D-4B48-B282-2CD69E2332C8}" srcOrd="4" destOrd="0" presId="urn:microsoft.com/office/officeart/2016/7/layout/BasicLinearProcessNumbered"/>
    <dgm:cxn modelId="{7C74D38B-9D60-46B3-83F8-05613A316DF3}" type="presParOf" srcId="{E3288DF2-0A8D-4B48-B282-2CD69E2332C8}" destId="{A9B003C0-1BD9-42BB-BED1-64D1389A0BC6}" srcOrd="0" destOrd="0" presId="urn:microsoft.com/office/officeart/2016/7/layout/BasicLinearProcessNumbered"/>
    <dgm:cxn modelId="{07D479C5-6939-48A9-9979-11E424EC3D50}" type="presParOf" srcId="{E3288DF2-0A8D-4B48-B282-2CD69E2332C8}" destId="{678A0FDA-8294-477E-AA47-8A15C0F4CDBB}" srcOrd="1" destOrd="0" presId="urn:microsoft.com/office/officeart/2016/7/layout/BasicLinearProcessNumbered"/>
    <dgm:cxn modelId="{C0B9BB39-699D-4258-90C2-1AA484252974}" type="presParOf" srcId="{E3288DF2-0A8D-4B48-B282-2CD69E2332C8}" destId="{6912AB7B-F854-47FB-87A7-30ECBB6E7618}" srcOrd="2" destOrd="0" presId="urn:microsoft.com/office/officeart/2016/7/layout/BasicLinearProcessNumbered"/>
    <dgm:cxn modelId="{2B2543FF-B61E-4C24-9606-DA434AD5DCFD}" type="presParOf" srcId="{E3288DF2-0A8D-4B48-B282-2CD69E2332C8}" destId="{B64DCA4D-9BED-411B-BC23-CA7867AF92F7}" srcOrd="3" destOrd="0" presId="urn:microsoft.com/office/officeart/2016/7/layout/BasicLinearProcessNumbered"/>
    <dgm:cxn modelId="{2771E349-7FB7-471F-8446-D5E7FFB78D29}" type="presParOf" srcId="{EDCFE956-2085-4333-9465-0C6FA83E8F44}" destId="{1CC04DBE-2E09-4D64-AE4F-E242C7B32CEA}" srcOrd="5" destOrd="0" presId="urn:microsoft.com/office/officeart/2016/7/layout/BasicLinearProcessNumbered"/>
    <dgm:cxn modelId="{8A314323-46BD-4F74-9E61-718353C2D8B5}" type="presParOf" srcId="{EDCFE956-2085-4333-9465-0C6FA83E8F44}" destId="{08A33FB3-142C-4DDA-9FD6-DAB0252971F6}" srcOrd="6" destOrd="0" presId="urn:microsoft.com/office/officeart/2016/7/layout/BasicLinearProcessNumbered"/>
    <dgm:cxn modelId="{222C8A65-952E-44CC-A0D9-9C1D7F814806}" type="presParOf" srcId="{08A33FB3-142C-4DDA-9FD6-DAB0252971F6}" destId="{D78AC4F6-7AC2-4B7C-93E4-B342EBDCEDD8}" srcOrd="0" destOrd="0" presId="urn:microsoft.com/office/officeart/2016/7/layout/BasicLinearProcessNumbered"/>
    <dgm:cxn modelId="{47230B49-79B9-4F9A-943F-4FD67D1FA413}" type="presParOf" srcId="{08A33FB3-142C-4DDA-9FD6-DAB0252971F6}" destId="{655B2B75-7B84-4402-BA9C-56F759C2C3A4}" srcOrd="1" destOrd="0" presId="urn:microsoft.com/office/officeart/2016/7/layout/BasicLinearProcessNumbered"/>
    <dgm:cxn modelId="{C2A3CFF2-2B19-4BD7-8473-94B2A6E8AE29}" type="presParOf" srcId="{08A33FB3-142C-4DDA-9FD6-DAB0252971F6}" destId="{5708326D-A780-4A84-984D-993FFCA728C8}" srcOrd="2" destOrd="0" presId="urn:microsoft.com/office/officeart/2016/7/layout/BasicLinearProcessNumbered"/>
    <dgm:cxn modelId="{3152021A-0C3F-47DE-8CD0-C6713B97B4C3}" type="presParOf" srcId="{08A33FB3-142C-4DDA-9FD6-DAB0252971F6}" destId="{FD1350F0-8F5A-4E1A-BED4-3620BFA1BC48}" srcOrd="3" destOrd="0" presId="urn:microsoft.com/office/officeart/2016/7/layout/BasicLinearProcessNumbered"/>
    <dgm:cxn modelId="{75B6F5B8-4148-482C-B60F-D7B22808C60F}" type="presParOf" srcId="{EDCFE956-2085-4333-9465-0C6FA83E8F44}" destId="{0A428FF5-BE94-4ADF-BB24-9F6BCD9D801D}" srcOrd="7" destOrd="0" presId="urn:microsoft.com/office/officeart/2016/7/layout/BasicLinearProcessNumbered"/>
    <dgm:cxn modelId="{C928F65C-178F-48CB-863C-37E59563599A}" type="presParOf" srcId="{EDCFE956-2085-4333-9465-0C6FA83E8F44}" destId="{FB9C62D8-0BDB-4974-90D3-E5E78757745C}" srcOrd="8" destOrd="0" presId="urn:microsoft.com/office/officeart/2016/7/layout/BasicLinearProcessNumbered"/>
    <dgm:cxn modelId="{1DDF4521-679F-41E5-8E7E-8BF2F6AFB98A}" type="presParOf" srcId="{FB9C62D8-0BDB-4974-90D3-E5E78757745C}" destId="{06ED03B0-CCAD-473F-AC5F-1B3467E9049A}" srcOrd="0" destOrd="0" presId="urn:microsoft.com/office/officeart/2016/7/layout/BasicLinearProcessNumbered"/>
    <dgm:cxn modelId="{749049D9-7425-4A27-8295-92CED917FE77}" type="presParOf" srcId="{FB9C62D8-0BDB-4974-90D3-E5E78757745C}" destId="{8F157459-3DC4-4088-AE37-3090B38A913A}" srcOrd="1" destOrd="0" presId="urn:microsoft.com/office/officeart/2016/7/layout/BasicLinearProcessNumbered"/>
    <dgm:cxn modelId="{6CE4A701-C8E8-45E9-A0E6-9D5913E1E326}" type="presParOf" srcId="{FB9C62D8-0BDB-4974-90D3-E5E78757745C}" destId="{4E8D80E4-D906-449C-91D2-BCF174A90B87}" srcOrd="2" destOrd="0" presId="urn:microsoft.com/office/officeart/2016/7/layout/BasicLinearProcessNumbered"/>
    <dgm:cxn modelId="{3CE4866C-22AC-4E47-BEE6-7D836BDF58A9}" type="presParOf" srcId="{FB9C62D8-0BDB-4974-90D3-E5E78757745C}" destId="{C396DF65-EBA3-43F7-A681-56752809BE34}" srcOrd="3" destOrd="0" presId="urn:microsoft.com/office/officeart/2016/7/layout/BasicLinearProcessNumbered"/>
    <dgm:cxn modelId="{DD92D90C-60CB-44F6-B246-C8749783D123}" type="presParOf" srcId="{EDCFE956-2085-4333-9465-0C6FA83E8F44}" destId="{4EF4D6E5-B26E-4628-95C6-25DDE172AE81}" srcOrd="9" destOrd="0" presId="urn:microsoft.com/office/officeart/2016/7/layout/BasicLinearProcessNumbered"/>
    <dgm:cxn modelId="{46ADCB20-2DF1-46DF-B3A2-BE29A3B3F6D0}" type="presParOf" srcId="{EDCFE956-2085-4333-9465-0C6FA83E8F44}" destId="{B34AE593-6670-4762-8A9B-35FFA10B13C1}" srcOrd="10" destOrd="0" presId="urn:microsoft.com/office/officeart/2016/7/layout/BasicLinearProcessNumbered"/>
    <dgm:cxn modelId="{F2479EA2-26E8-44E0-AA6B-632A7FC681F2}" type="presParOf" srcId="{B34AE593-6670-4762-8A9B-35FFA10B13C1}" destId="{D76AAEB8-90CD-49D0-87B0-ABEA8493F1D6}" srcOrd="0" destOrd="0" presId="urn:microsoft.com/office/officeart/2016/7/layout/BasicLinearProcessNumbered"/>
    <dgm:cxn modelId="{1BDD43C5-7BFE-4307-BF23-2BABC82FC8BC}" type="presParOf" srcId="{B34AE593-6670-4762-8A9B-35FFA10B13C1}" destId="{8B1C33CA-DBC3-4B18-A57A-CA299E70FD6B}" srcOrd="1" destOrd="0" presId="urn:microsoft.com/office/officeart/2016/7/layout/BasicLinearProcessNumbered"/>
    <dgm:cxn modelId="{E4C0CA44-B690-4DFF-9948-9BABCC2922D6}" type="presParOf" srcId="{B34AE593-6670-4762-8A9B-35FFA10B13C1}" destId="{71ACAEA7-0DFE-43A6-B86C-D02B4572DE6A}" srcOrd="2" destOrd="0" presId="urn:microsoft.com/office/officeart/2016/7/layout/BasicLinearProcessNumbered"/>
    <dgm:cxn modelId="{3D51C86E-DE92-44FB-A3D6-DCBA86973734}" type="presParOf" srcId="{B34AE593-6670-4762-8A9B-35FFA10B13C1}" destId="{40F88B13-1BB9-4C08-BB86-C7C47C5576AE}" srcOrd="3" destOrd="0" presId="urn:microsoft.com/office/officeart/2016/7/layout/BasicLinearProcessNumbered"/>
    <dgm:cxn modelId="{8AE51C01-492F-4A36-A7BB-0EE0669FEF04}" type="presParOf" srcId="{EDCFE956-2085-4333-9465-0C6FA83E8F44}" destId="{5F452FD9-9BCF-4F88-8110-F3780172AC6E}" srcOrd="11" destOrd="0" presId="urn:microsoft.com/office/officeart/2016/7/layout/BasicLinearProcessNumbered"/>
    <dgm:cxn modelId="{93117AB0-2254-4CE7-A5C3-837294AFDBB0}" type="presParOf" srcId="{EDCFE956-2085-4333-9465-0C6FA83E8F44}" destId="{FCB7B54B-EE90-4808-A67B-E0B87CFAEF7A}" srcOrd="12" destOrd="0" presId="urn:microsoft.com/office/officeart/2016/7/layout/BasicLinearProcessNumbered"/>
    <dgm:cxn modelId="{610081E2-EFE7-4756-860B-56B9B0BF644C}" type="presParOf" srcId="{FCB7B54B-EE90-4808-A67B-E0B87CFAEF7A}" destId="{2065C6DC-5418-4D04-86C7-EBC02092D957}" srcOrd="0" destOrd="0" presId="urn:microsoft.com/office/officeart/2016/7/layout/BasicLinearProcessNumbered"/>
    <dgm:cxn modelId="{2A726A99-6582-4391-B80B-C612C4E0A0C7}" type="presParOf" srcId="{FCB7B54B-EE90-4808-A67B-E0B87CFAEF7A}" destId="{41427184-43D0-42DE-9448-4D281AC79151}" srcOrd="1" destOrd="0" presId="urn:microsoft.com/office/officeart/2016/7/layout/BasicLinearProcessNumbered"/>
    <dgm:cxn modelId="{A13B80DA-7B09-485A-BDFE-7509ED549DAB}" type="presParOf" srcId="{FCB7B54B-EE90-4808-A67B-E0B87CFAEF7A}" destId="{3E5A6857-BDF2-49B8-81ED-743C3C75993C}" srcOrd="2" destOrd="0" presId="urn:microsoft.com/office/officeart/2016/7/layout/BasicLinearProcessNumbered"/>
    <dgm:cxn modelId="{070FF61B-6344-41A0-9696-921D8F50CA2B}" type="presParOf" srcId="{FCB7B54B-EE90-4808-A67B-E0B87CFAEF7A}" destId="{3707EB5E-48DA-4C36-B5FD-E11F3A1ECC2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5B4D4F-DD00-4F1A-A658-64420922823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D080D88-5CD4-4CBC-A89B-11F06BB10794}">
      <dgm:prSet/>
      <dgm:spPr/>
      <dgm:t>
        <a:bodyPr/>
        <a:lstStyle/>
        <a:p>
          <a:r>
            <a:rPr lang="en-IN"/>
            <a:t>The year-wise analysis of the </a:t>
          </a:r>
          <a:r>
            <a:rPr lang="en-IN" b="1"/>
            <a:t>load factor</a:t>
          </a:r>
          <a:r>
            <a:rPr lang="en-IN"/>
            <a:t>, which measures the percentage of available seating capacity that is filled by passengers, provides valuable insight into the operational efficiency of High Cloud Airlines. </a:t>
          </a:r>
          <a:endParaRPr lang="en-US"/>
        </a:p>
      </dgm:t>
    </dgm:pt>
    <dgm:pt modelId="{194D8CCC-63B1-4435-99F4-BDB4601470C3}" type="parTrans" cxnId="{D9FBA02D-5AE0-4B8C-8F5C-D6F9348B5571}">
      <dgm:prSet/>
      <dgm:spPr/>
      <dgm:t>
        <a:bodyPr/>
        <a:lstStyle/>
        <a:p>
          <a:endParaRPr lang="en-US"/>
        </a:p>
      </dgm:t>
    </dgm:pt>
    <dgm:pt modelId="{483F6B8E-280E-4BCA-9579-0D610F1CA4F5}" type="sibTrans" cxnId="{D9FBA02D-5AE0-4B8C-8F5C-D6F9348B5571}">
      <dgm:prSet/>
      <dgm:spPr/>
      <dgm:t>
        <a:bodyPr/>
        <a:lstStyle/>
        <a:p>
          <a:endParaRPr lang="en-US"/>
        </a:p>
      </dgm:t>
    </dgm:pt>
    <dgm:pt modelId="{524880E5-BEFA-4855-BAB3-066FCAD32475}">
      <dgm:prSet/>
      <dgm:spPr/>
      <dgm:t>
        <a:bodyPr/>
        <a:lstStyle/>
        <a:p>
          <a:r>
            <a:rPr lang="en-IN"/>
            <a:t>This metric serves as a key indicator of how well the airline is utilizing its seating capacity. By examining the load factor on a yearly basis, we can better understand shifts in passenger demand, seasonal travel behaviour, and the overall effectiveness of capacity management strategies.</a:t>
          </a:r>
          <a:endParaRPr lang="en-US"/>
        </a:p>
      </dgm:t>
    </dgm:pt>
    <dgm:pt modelId="{352D82D6-BC34-4CD8-A6C4-759F62EB27EA}" type="parTrans" cxnId="{C1AEEF5A-F486-401D-BED9-C9976F9B76E2}">
      <dgm:prSet/>
      <dgm:spPr/>
      <dgm:t>
        <a:bodyPr/>
        <a:lstStyle/>
        <a:p>
          <a:endParaRPr lang="en-US"/>
        </a:p>
      </dgm:t>
    </dgm:pt>
    <dgm:pt modelId="{6036A00A-00FC-4329-A870-B9083F4F4C06}" type="sibTrans" cxnId="{C1AEEF5A-F486-401D-BED9-C9976F9B76E2}">
      <dgm:prSet/>
      <dgm:spPr/>
      <dgm:t>
        <a:bodyPr/>
        <a:lstStyle/>
        <a:p>
          <a:endParaRPr lang="en-US"/>
        </a:p>
      </dgm:t>
    </dgm:pt>
    <dgm:pt modelId="{05E88DA8-54B4-4D47-AEB8-F7FC884CF652}" type="pres">
      <dgm:prSet presAssocID="{B85B4D4F-DD00-4F1A-A658-64420922823F}" presName="linear" presStyleCnt="0">
        <dgm:presLayoutVars>
          <dgm:animLvl val="lvl"/>
          <dgm:resizeHandles val="exact"/>
        </dgm:presLayoutVars>
      </dgm:prSet>
      <dgm:spPr/>
    </dgm:pt>
    <dgm:pt modelId="{6D30F06A-EF4F-4755-AD94-30DB350AD651}" type="pres">
      <dgm:prSet presAssocID="{CD080D88-5CD4-4CBC-A89B-11F06BB107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39AD468-8164-49B8-B24B-9A14F4D6DFBD}" type="pres">
      <dgm:prSet presAssocID="{483F6B8E-280E-4BCA-9579-0D610F1CA4F5}" presName="spacer" presStyleCnt="0"/>
      <dgm:spPr/>
    </dgm:pt>
    <dgm:pt modelId="{ADA9693E-22F0-4867-8F9F-57109A59E72D}" type="pres">
      <dgm:prSet presAssocID="{524880E5-BEFA-4855-BAB3-066FCAD3247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9FBA02D-5AE0-4B8C-8F5C-D6F9348B5571}" srcId="{B85B4D4F-DD00-4F1A-A658-64420922823F}" destId="{CD080D88-5CD4-4CBC-A89B-11F06BB10794}" srcOrd="0" destOrd="0" parTransId="{194D8CCC-63B1-4435-99F4-BDB4601470C3}" sibTransId="{483F6B8E-280E-4BCA-9579-0D610F1CA4F5}"/>
    <dgm:cxn modelId="{DC565542-7A74-4CA4-8454-661551466A9B}" type="presOf" srcId="{524880E5-BEFA-4855-BAB3-066FCAD32475}" destId="{ADA9693E-22F0-4867-8F9F-57109A59E72D}" srcOrd="0" destOrd="0" presId="urn:microsoft.com/office/officeart/2005/8/layout/vList2"/>
    <dgm:cxn modelId="{73EBB15A-29B0-42DC-A55E-0555AE7C3A9E}" type="presOf" srcId="{B85B4D4F-DD00-4F1A-A658-64420922823F}" destId="{05E88DA8-54B4-4D47-AEB8-F7FC884CF652}" srcOrd="0" destOrd="0" presId="urn:microsoft.com/office/officeart/2005/8/layout/vList2"/>
    <dgm:cxn modelId="{C1AEEF5A-F486-401D-BED9-C9976F9B76E2}" srcId="{B85B4D4F-DD00-4F1A-A658-64420922823F}" destId="{524880E5-BEFA-4855-BAB3-066FCAD32475}" srcOrd="1" destOrd="0" parTransId="{352D82D6-BC34-4CD8-A6C4-759F62EB27EA}" sibTransId="{6036A00A-00FC-4329-A870-B9083F4F4C06}"/>
    <dgm:cxn modelId="{F62B18AC-8D53-410E-AB65-AB0BC3108D77}" type="presOf" srcId="{CD080D88-5CD4-4CBC-A89B-11F06BB10794}" destId="{6D30F06A-EF4F-4755-AD94-30DB350AD651}" srcOrd="0" destOrd="0" presId="urn:microsoft.com/office/officeart/2005/8/layout/vList2"/>
    <dgm:cxn modelId="{5C753110-2049-4916-904A-9DDCA6C2E7B7}" type="presParOf" srcId="{05E88DA8-54B4-4D47-AEB8-F7FC884CF652}" destId="{6D30F06A-EF4F-4755-AD94-30DB350AD651}" srcOrd="0" destOrd="0" presId="urn:microsoft.com/office/officeart/2005/8/layout/vList2"/>
    <dgm:cxn modelId="{B836FF34-601E-4C34-98F7-CE9CD74757C4}" type="presParOf" srcId="{05E88DA8-54B4-4D47-AEB8-F7FC884CF652}" destId="{C39AD468-8164-49B8-B24B-9A14F4D6DFBD}" srcOrd="1" destOrd="0" presId="urn:microsoft.com/office/officeart/2005/8/layout/vList2"/>
    <dgm:cxn modelId="{3B67BA82-4F9D-462A-85E5-BA8CCD4B4420}" type="presParOf" srcId="{05E88DA8-54B4-4D47-AEB8-F7FC884CF652}" destId="{ADA9693E-22F0-4867-8F9F-57109A59E72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6E464B-7835-41DA-B49A-174242B632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C3D71E3-A01D-46FE-89A4-6BA58ECFEA58}">
      <dgm:prSet/>
      <dgm:spPr/>
      <dgm:t>
        <a:bodyPr/>
        <a:lstStyle/>
        <a:p>
          <a:r>
            <a:rPr lang="en-IN" dirty="0"/>
            <a:t>The load factor has shown a generally upward trend over the years, indicating improved aircraft utilization and growing passenger occupancy.</a:t>
          </a:r>
          <a:br>
            <a:rPr lang="en-IN" dirty="0"/>
          </a:br>
          <a:br>
            <a:rPr lang="en-IN" dirty="0"/>
          </a:br>
          <a:r>
            <a:rPr lang="en-IN" dirty="0"/>
            <a:t>Certain years exhibit noticeable peaks in load factor, suggesting periods of strong market demand, optimized route management, or successful seasonal strategies. </a:t>
          </a:r>
          <a:br>
            <a:rPr lang="en-IN" dirty="0"/>
          </a:br>
          <a:br>
            <a:rPr lang="en-IN" dirty="0"/>
          </a:br>
          <a:r>
            <a:rPr lang="en-IN" dirty="0"/>
            <a:t>These trends help in identifying high-performing years and inform planning around capacity, pricing, and seasonal scheduling.</a:t>
          </a:r>
          <a:br>
            <a:rPr lang="en-IN" dirty="0"/>
          </a:br>
          <a:endParaRPr lang="en-IN" dirty="0"/>
        </a:p>
      </dgm:t>
    </dgm:pt>
    <dgm:pt modelId="{F37E0238-BA5E-44C8-92D8-0A149D9D7295}" type="parTrans" cxnId="{FE6F3B4C-9EDD-405B-9DE1-1550B6378BEC}">
      <dgm:prSet/>
      <dgm:spPr/>
      <dgm:t>
        <a:bodyPr/>
        <a:lstStyle/>
        <a:p>
          <a:endParaRPr lang="en-IN"/>
        </a:p>
      </dgm:t>
    </dgm:pt>
    <dgm:pt modelId="{4E240241-66A7-468A-8E91-0B45B83860BE}" type="sibTrans" cxnId="{FE6F3B4C-9EDD-405B-9DE1-1550B6378BEC}">
      <dgm:prSet/>
      <dgm:spPr/>
      <dgm:t>
        <a:bodyPr/>
        <a:lstStyle/>
        <a:p>
          <a:endParaRPr lang="en-IN"/>
        </a:p>
      </dgm:t>
    </dgm:pt>
    <dgm:pt modelId="{C312061D-5AA4-4FE4-85A7-C61C54B4370A}" type="pres">
      <dgm:prSet presAssocID="{986E464B-7835-41DA-B49A-174242B63293}" presName="linear" presStyleCnt="0">
        <dgm:presLayoutVars>
          <dgm:animLvl val="lvl"/>
          <dgm:resizeHandles val="exact"/>
        </dgm:presLayoutVars>
      </dgm:prSet>
      <dgm:spPr/>
    </dgm:pt>
    <dgm:pt modelId="{C0DBDC30-3A03-4D6B-A84A-BC184E9AFA5F}" type="pres">
      <dgm:prSet presAssocID="{3C3D71E3-A01D-46FE-89A4-6BA58ECFEA5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F054113-9938-451F-BA83-72F449A3DC86}" type="presOf" srcId="{3C3D71E3-A01D-46FE-89A4-6BA58ECFEA58}" destId="{C0DBDC30-3A03-4D6B-A84A-BC184E9AFA5F}" srcOrd="0" destOrd="0" presId="urn:microsoft.com/office/officeart/2005/8/layout/vList2"/>
    <dgm:cxn modelId="{FE6F3B4C-9EDD-405B-9DE1-1550B6378BEC}" srcId="{986E464B-7835-41DA-B49A-174242B63293}" destId="{3C3D71E3-A01D-46FE-89A4-6BA58ECFEA58}" srcOrd="0" destOrd="0" parTransId="{F37E0238-BA5E-44C8-92D8-0A149D9D7295}" sibTransId="{4E240241-66A7-468A-8E91-0B45B83860BE}"/>
    <dgm:cxn modelId="{49815C5A-D1A0-448D-8C30-EB05085960EF}" type="presOf" srcId="{986E464B-7835-41DA-B49A-174242B63293}" destId="{C312061D-5AA4-4FE4-85A7-C61C54B4370A}" srcOrd="0" destOrd="0" presId="urn:microsoft.com/office/officeart/2005/8/layout/vList2"/>
    <dgm:cxn modelId="{4EB6C57F-D1B2-4878-91F3-5E74027F6AD9}" type="presParOf" srcId="{C312061D-5AA4-4FE4-85A7-C61C54B4370A}" destId="{C0DBDC30-3A03-4D6B-A84A-BC184E9AFA5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6E464B-7835-41DA-B49A-174242B632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C3D71E3-A01D-46FE-89A4-6BA58ECFEA58}">
      <dgm:prSet/>
      <dgm:spPr/>
      <dgm:t>
        <a:bodyPr/>
        <a:lstStyle/>
        <a:p>
          <a:r>
            <a:rPr lang="en-IN" b="0" dirty="0"/>
            <a:t>Q3 (26.31%) recorded the highest load factor, indicating peak travel during the third quarter due to summer vacation season).</a:t>
          </a:r>
        </a:p>
        <a:p>
          <a:pPr>
            <a:buFont typeface="Arial" panose="020B0604020202020204" pitchFamily="34" charset="0"/>
            <a:buChar char="•"/>
          </a:pPr>
          <a:r>
            <a:rPr lang="en-IN" b="0" dirty="0"/>
            <a:t>Q2 (25.68%) and Q4 (24.60%) also showed strong performance, reflecting steady travel demand in spring and the holiday season.</a:t>
          </a:r>
        </a:p>
        <a:p>
          <a:pPr>
            <a:buFont typeface="Arial" panose="020B0604020202020204" pitchFamily="34" charset="0"/>
            <a:buChar char="•"/>
          </a:pPr>
          <a:r>
            <a:rPr lang="en-IN" b="0" dirty="0"/>
            <a:t>Q1 (23.41%) had the lowest load factor, possibly due to post-holiday travel dips and fewer business or leisure trips.</a:t>
          </a:r>
        </a:p>
        <a:p>
          <a:pPr>
            <a:buFont typeface="Arial" panose="020B0604020202020204" pitchFamily="34" charset="0"/>
            <a:buChar char="•"/>
          </a:pPr>
          <a:r>
            <a:rPr lang="en-IN" b="0" dirty="0"/>
            <a:t>The variation across quarters suggests seasonal travel trends, with Q3 consistently outperforming others.</a:t>
          </a:r>
        </a:p>
        <a:p>
          <a:pPr>
            <a:buFont typeface="Arial" panose="020B0604020202020204" pitchFamily="34" charset="0"/>
            <a:buChar char="•"/>
          </a:pPr>
          <a:r>
            <a:rPr lang="en-IN" b="0" dirty="0"/>
            <a:t>Airlines can leverage Q3 demand with optimized capacity and pricing strategies to maximize revenue.</a:t>
          </a:r>
          <a:br>
            <a:rPr lang="en-IN" b="0" dirty="0"/>
          </a:br>
          <a:endParaRPr lang="en-IN" b="0" dirty="0"/>
        </a:p>
      </dgm:t>
    </dgm:pt>
    <dgm:pt modelId="{F37E0238-BA5E-44C8-92D8-0A149D9D7295}" type="parTrans" cxnId="{FE6F3B4C-9EDD-405B-9DE1-1550B6378BEC}">
      <dgm:prSet/>
      <dgm:spPr/>
      <dgm:t>
        <a:bodyPr/>
        <a:lstStyle/>
        <a:p>
          <a:endParaRPr lang="en-IN"/>
        </a:p>
      </dgm:t>
    </dgm:pt>
    <dgm:pt modelId="{4E240241-66A7-468A-8E91-0B45B83860BE}" type="sibTrans" cxnId="{FE6F3B4C-9EDD-405B-9DE1-1550B6378BEC}">
      <dgm:prSet/>
      <dgm:spPr/>
      <dgm:t>
        <a:bodyPr/>
        <a:lstStyle/>
        <a:p>
          <a:endParaRPr lang="en-IN"/>
        </a:p>
      </dgm:t>
    </dgm:pt>
    <dgm:pt modelId="{C312061D-5AA4-4FE4-85A7-C61C54B4370A}" type="pres">
      <dgm:prSet presAssocID="{986E464B-7835-41DA-B49A-174242B63293}" presName="linear" presStyleCnt="0">
        <dgm:presLayoutVars>
          <dgm:animLvl val="lvl"/>
          <dgm:resizeHandles val="exact"/>
        </dgm:presLayoutVars>
      </dgm:prSet>
      <dgm:spPr/>
    </dgm:pt>
    <dgm:pt modelId="{C0DBDC30-3A03-4D6B-A84A-BC184E9AFA5F}" type="pres">
      <dgm:prSet presAssocID="{3C3D71E3-A01D-46FE-89A4-6BA58ECFEA58}" presName="parentText" presStyleLbl="node1" presStyleIdx="0" presStyleCnt="1" custLinFactNeighborX="-2289" custLinFactNeighborY="4551">
        <dgm:presLayoutVars>
          <dgm:chMax val="0"/>
          <dgm:bulletEnabled val="1"/>
        </dgm:presLayoutVars>
      </dgm:prSet>
      <dgm:spPr/>
    </dgm:pt>
  </dgm:ptLst>
  <dgm:cxnLst>
    <dgm:cxn modelId="{C1B82E23-F3F4-4D50-9C26-ED9A77CF4FF0}" type="presOf" srcId="{986E464B-7835-41DA-B49A-174242B63293}" destId="{C312061D-5AA4-4FE4-85A7-C61C54B4370A}" srcOrd="0" destOrd="0" presId="urn:microsoft.com/office/officeart/2005/8/layout/vList2"/>
    <dgm:cxn modelId="{2C63CE3B-FFCD-4928-9C53-93B254900968}" type="presOf" srcId="{3C3D71E3-A01D-46FE-89A4-6BA58ECFEA58}" destId="{C0DBDC30-3A03-4D6B-A84A-BC184E9AFA5F}" srcOrd="0" destOrd="0" presId="urn:microsoft.com/office/officeart/2005/8/layout/vList2"/>
    <dgm:cxn modelId="{FE6F3B4C-9EDD-405B-9DE1-1550B6378BEC}" srcId="{986E464B-7835-41DA-B49A-174242B63293}" destId="{3C3D71E3-A01D-46FE-89A4-6BA58ECFEA58}" srcOrd="0" destOrd="0" parTransId="{F37E0238-BA5E-44C8-92D8-0A149D9D7295}" sibTransId="{4E240241-66A7-468A-8E91-0B45B83860BE}"/>
    <dgm:cxn modelId="{7A0CC5A0-9E50-4439-9330-18810C358FAC}" type="presParOf" srcId="{C312061D-5AA4-4FE4-85A7-C61C54B4370A}" destId="{C0DBDC30-3A03-4D6B-A84A-BC184E9AFA5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6E464B-7835-41DA-B49A-174242B632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C3D71E3-A01D-46FE-89A4-6BA58ECFEA58}">
      <dgm:prSet custT="1"/>
      <dgm:spPr/>
      <dgm:t>
        <a:bodyPr/>
        <a:lstStyle/>
        <a:p>
          <a:pPr algn="l"/>
          <a:endParaRPr lang="en-IN" sz="1800" b="0" dirty="0"/>
        </a:p>
        <a:p>
          <a:pPr algn="l"/>
          <a:r>
            <a:rPr lang="en-IN" sz="1600" b="0" dirty="0"/>
            <a:t>June (9.05%) and July (9.06%) showed the highest load factors, highlighting peak summer travel.</a:t>
          </a:r>
          <a:br>
            <a:rPr lang="en-IN" sz="1600" b="0" dirty="0"/>
          </a:br>
          <a:r>
            <a:rPr lang="en-IN" sz="1600" b="0" dirty="0"/>
            <a:t>May (8.34%) and August (9.01%) also contributed significantly, supporting the summer trend.</a:t>
          </a:r>
        </a:p>
        <a:p>
          <a:pPr algn="l"/>
          <a:r>
            <a:rPr lang="en-IN" sz="1600" b="0" dirty="0"/>
            <a:t>January (7.61%) and February (7.57%) recorded the lowest load factors, likely due to post-holiday slowdowns.</a:t>
          </a:r>
        </a:p>
        <a:p>
          <a:pPr algn="l"/>
          <a:r>
            <a:rPr lang="en-IN" sz="1600" b="0" dirty="0"/>
            <a:t>March (8.23%) showed slight recovery with potential spring break travel impact.</a:t>
          </a:r>
          <a:br>
            <a:rPr lang="en-IN" sz="1600" b="0" dirty="0"/>
          </a:br>
          <a:br>
            <a:rPr lang="en-IN" sz="1600" b="0" dirty="0"/>
          </a:br>
          <a:r>
            <a:rPr lang="en-IN" sz="1600" b="0" dirty="0"/>
            <a:t>Load factors gradually increased from March through June, suggesting rising demand through spring into summer.</a:t>
          </a:r>
        </a:p>
        <a:p>
          <a:pPr algn="l"/>
          <a:r>
            <a:rPr lang="en-IN" sz="1600" b="0" dirty="0"/>
            <a:t>November (8.21%) and December (8.20%) saw a decline, with December being unexpectedly low despite the holiday season.</a:t>
          </a:r>
        </a:p>
        <a:p>
          <a:pPr algn="l"/>
          <a:r>
            <a:rPr lang="en-IN" sz="1600" b="0" dirty="0"/>
            <a:t>Overall, the data reveals strong seasonal patterns with summer months outperforming winter in passenger load efficiency</a:t>
          </a:r>
          <a:br>
            <a:rPr lang="en-IN" sz="1800" b="0" dirty="0"/>
          </a:br>
          <a:endParaRPr lang="en-IN" sz="1800" b="0" dirty="0"/>
        </a:p>
      </dgm:t>
    </dgm:pt>
    <dgm:pt modelId="{F37E0238-BA5E-44C8-92D8-0A149D9D7295}" type="parTrans" cxnId="{FE6F3B4C-9EDD-405B-9DE1-1550B6378BEC}">
      <dgm:prSet/>
      <dgm:spPr/>
      <dgm:t>
        <a:bodyPr/>
        <a:lstStyle/>
        <a:p>
          <a:endParaRPr lang="en-IN"/>
        </a:p>
      </dgm:t>
    </dgm:pt>
    <dgm:pt modelId="{4E240241-66A7-468A-8E91-0B45B83860BE}" type="sibTrans" cxnId="{FE6F3B4C-9EDD-405B-9DE1-1550B6378BEC}">
      <dgm:prSet/>
      <dgm:spPr/>
      <dgm:t>
        <a:bodyPr/>
        <a:lstStyle/>
        <a:p>
          <a:endParaRPr lang="en-IN"/>
        </a:p>
      </dgm:t>
    </dgm:pt>
    <dgm:pt modelId="{C312061D-5AA4-4FE4-85A7-C61C54B4370A}" type="pres">
      <dgm:prSet presAssocID="{986E464B-7835-41DA-B49A-174242B63293}" presName="linear" presStyleCnt="0">
        <dgm:presLayoutVars>
          <dgm:animLvl val="lvl"/>
          <dgm:resizeHandles val="exact"/>
        </dgm:presLayoutVars>
      </dgm:prSet>
      <dgm:spPr/>
    </dgm:pt>
    <dgm:pt modelId="{C0DBDC30-3A03-4D6B-A84A-BC184E9AFA5F}" type="pres">
      <dgm:prSet presAssocID="{3C3D71E3-A01D-46FE-89A4-6BA58ECFEA58}" presName="parentText" presStyleLbl="node1" presStyleIdx="0" presStyleCnt="1" custLinFactNeighborX="-2289" custLinFactNeighborY="4551">
        <dgm:presLayoutVars>
          <dgm:chMax val="0"/>
          <dgm:bulletEnabled val="1"/>
        </dgm:presLayoutVars>
      </dgm:prSet>
      <dgm:spPr/>
    </dgm:pt>
  </dgm:ptLst>
  <dgm:cxnLst>
    <dgm:cxn modelId="{C1B82E23-F3F4-4D50-9C26-ED9A77CF4FF0}" type="presOf" srcId="{986E464B-7835-41DA-B49A-174242B63293}" destId="{C312061D-5AA4-4FE4-85A7-C61C54B4370A}" srcOrd="0" destOrd="0" presId="urn:microsoft.com/office/officeart/2005/8/layout/vList2"/>
    <dgm:cxn modelId="{2C63CE3B-FFCD-4928-9C53-93B254900968}" type="presOf" srcId="{3C3D71E3-A01D-46FE-89A4-6BA58ECFEA58}" destId="{C0DBDC30-3A03-4D6B-A84A-BC184E9AFA5F}" srcOrd="0" destOrd="0" presId="urn:microsoft.com/office/officeart/2005/8/layout/vList2"/>
    <dgm:cxn modelId="{FE6F3B4C-9EDD-405B-9DE1-1550B6378BEC}" srcId="{986E464B-7835-41DA-B49A-174242B63293}" destId="{3C3D71E3-A01D-46FE-89A4-6BA58ECFEA58}" srcOrd="0" destOrd="0" parTransId="{F37E0238-BA5E-44C8-92D8-0A149D9D7295}" sibTransId="{4E240241-66A7-468A-8E91-0B45B83860BE}"/>
    <dgm:cxn modelId="{7A0CC5A0-9E50-4439-9330-18810C358FAC}" type="presParOf" srcId="{C312061D-5AA4-4FE4-85A7-C61C54B4370A}" destId="{C0DBDC30-3A03-4D6B-A84A-BC184E9AFA5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6F3EB4-2D4A-4D39-8542-DBEE2EC8627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9E6829-45BC-4FD5-B3FF-A465860224D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dirty="0"/>
            <a:t>This visualization helps quickly identify which airlines are operating most efficiently in terms of filling available seat capacity.</a:t>
          </a:r>
          <a:endParaRPr lang="en-US" b="0" dirty="0"/>
        </a:p>
      </dgm:t>
    </dgm:pt>
    <dgm:pt modelId="{9F6923F3-64C2-470C-95C2-5616A46D1E36}" type="parTrans" cxnId="{FCAAC187-CC5D-43DB-BDCB-A24696F362FC}">
      <dgm:prSet/>
      <dgm:spPr/>
      <dgm:t>
        <a:bodyPr/>
        <a:lstStyle/>
        <a:p>
          <a:endParaRPr lang="en-US"/>
        </a:p>
      </dgm:t>
    </dgm:pt>
    <dgm:pt modelId="{58F55D81-AABE-4BFA-9B0B-79229BC55050}" type="sibTrans" cxnId="{FCAAC187-CC5D-43DB-BDCB-A24696F362FC}">
      <dgm:prSet/>
      <dgm:spPr/>
      <dgm:t>
        <a:bodyPr/>
        <a:lstStyle/>
        <a:p>
          <a:endParaRPr lang="en-US"/>
        </a:p>
      </dgm:t>
    </dgm:pt>
    <dgm:pt modelId="{804714C7-ABC3-4A73-A000-657CA461731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dirty="0"/>
            <a:t>The chart clearly shows that load factor distribution is heavily leaned toward a few major carriers, indicating market concentration.</a:t>
          </a:r>
          <a:endParaRPr lang="en-US" b="0" dirty="0"/>
        </a:p>
      </dgm:t>
    </dgm:pt>
    <dgm:pt modelId="{143673A3-D848-4167-8ADE-0E6CE591131E}" type="parTrans" cxnId="{329DA052-1C83-4306-AC86-9D858D2D59DB}">
      <dgm:prSet/>
      <dgm:spPr/>
      <dgm:t>
        <a:bodyPr/>
        <a:lstStyle/>
        <a:p>
          <a:endParaRPr lang="en-US"/>
        </a:p>
      </dgm:t>
    </dgm:pt>
    <dgm:pt modelId="{D4A3ED09-C40B-4489-AA78-92BCD7AAB26E}" type="sibTrans" cxnId="{329DA052-1C83-4306-AC86-9D858D2D59DB}">
      <dgm:prSet/>
      <dgm:spPr/>
      <dgm:t>
        <a:bodyPr/>
        <a:lstStyle/>
        <a:p>
          <a:endParaRPr lang="en-US"/>
        </a:p>
      </dgm:t>
    </dgm:pt>
    <dgm:pt modelId="{2F1C76A1-1233-45E8-90A2-4323F22D80C6}" type="pres">
      <dgm:prSet presAssocID="{446F3EB4-2D4A-4D39-8542-DBEE2EC86271}" presName="root" presStyleCnt="0">
        <dgm:presLayoutVars>
          <dgm:dir/>
          <dgm:resizeHandles val="exact"/>
        </dgm:presLayoutVars>
      </dgm:prSet>
      <dgm:spPr/>
    </dgm:pt>
    <dgm:pt modelId="{1D9C42C7-4021-48DE-8D5E-3BBD2D71F19F}" type="pres">
      <dgm:prSet presAssocID="{2D9E6829-45BC-4FD5-B3FF-A465860224D3}" presName="compNode" presStyleCnt="0"/>
      <dgm:spPr/>
    </dgm:pt>
    <dgm:pt modelId="{5A02A2EF-C975-44DA-A27E-9FAE1B3865EA}" type="pres">
      <dgm:prSet presAssocID="{2D9E6829-45BC-4FD5-B3FF-A465860224D3}" presName="bgRect" presStyleLbl="bgShp" presStyleIdx="0" presStyleCnt="2"/>
      <dgm:spPr/>
    </dgm:pt>
    <dgm:pt modelId="{A3F47223-04F4-4C33-A920-A8322571FC4C}" type="pres">
      <dgm:prSet presAssocID="{2D9E6829-45BC-4FD5-B3FF-A465860224D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B75F083D-27BF-46B2-B47E-A0E2E896D212}" type="pres">
      <dgm:prSet presAssocID="{2D9E6829-45BC-4FD5-B3FF-A465860224D3}" presName="spaceRect" presStyleCnt="0"/>
      <dgm:spPr/>
    </dgm:pt>
    <dgm:pt modelId="{87B5E598-9F85-4EF6-8043-11BC8739B09C}" type="pres">
      <dgm:prSet presAssocID="{2D9E6829-45BC-4FD5-B3FF-A465860224D3}" presName="parTx" presStyleLbl="revTx" presStyleIdx="0" presStyleCnt="2">
        <dgm:presLayoutVars>
          <dgm:chMax val="0"/>
          <dgm:chPref val="0"/>
        </dgm:presLayoutVars>
      </dgm:prSet>
      <dgm:spPr/>
    </dgm:pt>
    <dgm:pt modelId="{C4C20992-7D9E-480F-9761-4200BB92DD77}" type="pres">
      <dgm:prSet presAssocID="{58F55D81-AABE-4BFA-9B0B-79229BC55050}" presName="sibTrans" presStyleCnt="0"/>
      <dgm:spPr/>
    </dgm:pt>
    <dgm:pt modelId="{D855EB64-DBBC-4914-A7AB-D453D73F1F39}" type="pres">
      <dgm:prSet presAssocID="{804714C7-ABC3-4A73-A000-657CA4617317}" presName="compNode" presStyleCnt="0"/>
      <dgm:spPr/>
    </dgm:pt>
    <dgm:pt modelId="{F21C1D1F-59B5-4EE7-9B28-19A4DE2286BD}" type="pres">
      <dgm:prSet presAssocID="{804714C7-ABC3-4A73-A000-657CA4617317}" presName="bgRect" presStyleLbl="bgShp" presStyleIdx="1" presStyleCnt="2"/>
      <dgm:spPr/>
    </dgm:pt>
    <dgm:pt modelId="{1998D4AF-81A3-4DBE-820D-917A26AA0582}" type="pres">
      <dgm:prSet presAssocID="{804714C7-ABC3-4A73-A000-657CA461731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E43D6DAE-BCC7-4A5B-BCAE-BF87760F075D}" type="pres">
      <dgm:prSet presAssocID="{804714C7-ABC3-4A73-A000-657CA4617317}" presName="spaceRect" presStyleCnt="0"/>
      <dgm:spPr/>
    </dgm:pt>
    <dgm:pt modelId="{75AAB156-D75A-4562-8888-87BD71BCD783}" type="pres">
      <dgm:prSet presAssocID="{804714C7-ABC3-4A73-A000-657CA461731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C99BE06-62C7-4ED8-A541-93FF7ADA2242}" type="presOf" srcId="{804714C7-ABC3-4A73-A000-657CA4617317}" destId="{75AAB156-D75A-4562-8888-87BD71BCD783}" srcOrd="0" destOrd="0" presId="urn:microsoft.com/office/officeart/2018/2/layout/IconVerticalSolidList"/>
    <dgm:cxn modelId="{329DA052-1C83-4306-AC86-9D858D2D59DB}" srcId="{446F3EB4-2D4A-4D39-8542-DBEE2EC86271}" destId="{804714C7-ABC3-4A73-A000-657CA4617317}" srcOrd="1" destOrd="0" parTransId="{143673A3-D848-4167-8ADE-0E6CE591131E}" sibTransId="{D4A3ED09-C40B-4489-AA78-92BCD7AAB26E}"/>
    <dgm:cxn modelId="{FCAAC187-CC5D-43DB-BDCB-A24696F362FC}" srcId="{446F3EB4-2D4A-4D39-8542-DBEE2EC86271}" destId="{2D9E6829-45BC-4FD5-B3FF-A465860224D3}" srcOrd="0" destOrd="0" parTransId="{9F6923F3-64C2-470C-95C2-5616A46D1E36}" sibTransId="{58F55D81-AABE-4BFA-9B0B-79229BC55050}"/>
    <dgm:cxn modelId="{34E69299-0770-47FF-A4D4-473ED92E965C}" type="presOf" srcId="{2D9E6829-45BC-4FD5-B3FF-A465860224D3}" destId="{87B5E598-9F85-4EF6-8043-11BC8739B09C}" srcOrd="0" destOrd="0" presId="urn:microsoft.com/office/officeart/2018/2/layout/IconVerticalSolidList"/>
    <dgm:cxn modelId="{B50FD4AF-A291-4DA5-86AA-7EA5DBDDCF58}" type="presOf" srcId="{446F3EB4-2D4A-4D39-8542-DBEE2EC86271}" destId="{2F1C76A1-1233-45E8-90A2-4323F22D80C6}" srcOrd="0" destOrd="0" presId="urn:microsoft.com/office/officeart/2018/2/layout/IconVerticalSolidList"/>
    <dgm:cxn modelId="{2999B03A-CDB4-4CF5-90B7-1BCC27770F22}" type="presParOf" srcId="{2F1C76A1-1233-45E8-90A2-4323F22D80C6}" destId="{1D9C42C7-4021-48DE-8D5E-3BBD2D71F19F}" srcOrd="0" destOrd="0" presId="urn:microsoft.com/office/officeart/2018/2/layout/IconVerticalSolidList"/>
    <dgm:cxn modelId="{938F88FD-9581-4C5B-9582-8D0275E23A43}" type="presParOf" srcId="{1D9C42C7-4021-48DE-8D5E-3BBD2D71F19F}" destId="{5A02A2EF-C975-44DA-A27E-9FAE1B3865EA}" srcOrd="0" destOrd="0" presId="urn:microsoft.com/office/officeart/2018/2/layout/IconVerticalSolidList"/>
    <dgm:cxn modelId="{BC0C73FC-D31E-496C-A5B9-8BB0B57FF524}" type="presParOf" srcId="{1D9C42C7-4021-48DE-8D5E-3BBD2D71F19F}" destId="{A3F47223-04F4-4C33-A920-A8322571FC4C}" srcOrd="1" destOrd="0" presId="urn:microsoft.com/office/officeart/2018/2/layout/IconVerticalSolidList"/>
    <dgm:cxn modelId="{124F1B5F-F8A2-4208-80CF-3D4C986D8CCE}" type="presParOf" srcId="{1D9C42C7-4021-48DE-8D5E-3BBD2D71F19F}" destId="{B75F083D-27BF-46B2-B47E-A0E2E896D212}" srcOrd="2" destOrd="0" presId="urn:microsoft.com/office/officeart/2018/2/layout/IconVerticalSolidList"/>
    <dgm:cxn modelId="{88069858-352F-4EF3-B0C5-30621473F317}" type="presParOf" srcId="{1D9C42C7-4021-48DE-8D5E-3BBD2D71F19F}" destId="{87B5E598-9F85-4EF6-8043-11BC8739B09C}" srcOrd="3" destOrd="0" presId="urn:microsoft.com/office/officeart/2018/2/layout/IconVerticalSolidList"/>
    <dgm:cxn modelId="{8F47BF91-DD48-48B0-AF06-00C7DD20F1DA}" type="presParOf" srcId="{2F1C76A1-1233-45E8-90A2-4323F22D80C6}" destId="{C4C20992-7D9E-480F-9761-4200BB92DD77}" srcOrd="1" destOrd="0" presId="urn:microsoft.com/office/officeart/2018/2/layout/IconVerticalSolidList"/>
    <dgm:cxn modelId="{092D8AD8-2CA0-4890-8D2C-90B63CD1C453}" type="presParOf" srcId="{2F1C76A1-1233-45E8-90A2-4323F22D80C6}" destId="{D855EB64-DBBC-4914-A7AB-D453D73F1F39}" srcOrd="2" destOrd="0" presId="urn:microsoft.com/office/officeart/2018/2/layout/IconVerticalSolidList"/>
    <dgm:cxn modelId="{17DE88F4-8B30-41E1-AAA4-780D8ED0D184}" type="presParOf" srcId="{D855EB64-DBBC-4914-A7AB-D453D73F1F39}" destId="{F21C1D1F-59B5-4EE7-9B28-19A4DE2286BD}" srcOrd="0" destOrd="0" presId="urn:microsoft.com/office/officeart/2018/2/layout/IconVerticalSolidList"/>
    <dgm:cxn modelId="{CC72FB8C-69A4-466B-8A68-DA48EB0BDE4A}" type="presParOf" srcId="{D855EB64-DBBC-4914-A7AB-D453D73F1F39}" destId="{1998D4AF-81A3-4DBE-820D-917A26AA0582}" srcOrd="1" destOrd="0" presId="urn:microsoft.com/office/officeart/2018/2/layout/IconVerticalSolidList"/>
    <dgm:cxn modelId="{BBE2129A-1564-4E16-9493-D16BD9E041AE}" type="presParOf" srcId="{D855EB64-DBBC-4914-A7AB-D453D73F1F39}" destId="{E43D6DAE-BCC7-4A5B-BCAE-BF87760F075D}" srcOrd="2" destOrd="0" presId="urn:microsoft.com/office/officeart/2018/2/layout/IconVerticalSolidList"/>
    <dgm:cxn modelId="{FB431048-7BB7-4A93-824A-B16766784AC8}" type="presParOf" srcId="{D855EB64-DBBC-4914-A7AB-D453D73F1F39}" destId="{75AAB156-D75A-4562-8888-87BD71BCD7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5D00A7-4E66-443B-870D-E1F1FCD31678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908868-769E-4ADC-A165-147103AC9473}">
      <dgm:prSet/>
      <dgm:spPr/>
      <dgm:t>
        <a:bodyPr/>
        <a:lstStyle/>
        <a:p>
          <a:r>
            <a:rPr lang="en-US" b="0" i="0" baseline="0" dirty="0"/>
            <a:t>Delta Air Lines Inc. leads with a 19.60% of the total load factor, showcasing its dominance in passenger traffic and operational efficiency.</a:t>
          </a:r>
          <a:endParaRPr lang="en-US" b="0" dirty="0"/>
        </a:p>
      </dgm:t>
    </dgm:pt>
    <dgm:pt modelId="{23602CB0-00F4-42F9-A2BC-9112442D89CD}" type="parTrans" cxnId="{9059EBAC-4045-470A-9038-D97DF2F8C951}">
      <dgm:prSet/>
      <dgm:spPr/>
      <dgm:t>
        <a:bodyPr/>
        <a:lstStyle/>
        <a:p>
          <a:endParaRPr lang="en-US"/>
        </a:p>
      </dgm:t>
    </dgm:pt>
    <dgm:pt modelId="{DEC0686C-3F64-43FC-801C-0B58E4394051}" type="sibTrans" cxnId="{9059EBAC-4045-470A-9038-D97DF2F8C951}">
      <dgm:prSet/>
      <dgm:spPr/>
      <dgm:t>
        <a:bodyPr/>
        <a:lstStyle/>
        <a:p>
          <a:endParaRPr lang="en-US"/>
        </a:p>
      </dgm:t>
    </dgm:pt>
    <dgm:pt modelId="{42893ED1-F226-4973-AAF2-4F305F67713E}">
      <dgm:prSet/>
      <dgm:spPr/>
      <dgm:t>
        <a:bodyPr/>
        <a:lstStyle/>
        <a:p>
          <a:r>
            <a:rPr lang="en-US" b="0" i="0" baseline="0" dirty="0"/>
            <a:t>Southwest Airlines Co. closely follows with 18.92%, reflecting strong demand and a robust point-to-point route model.</a:t>
          </a:r>
          <a:endParaRPr lang="en-US" b="0" dirty="0"/>
        </a:p>
      </dgm:t>
    </dgm:pt>
    <dgm:pt modelId="{3B00E9C7-A7C7-41A8-AE7A-02E6799E951E}" type="parTrans" cxnId="{2104AF15-B064-4731-BD9F-5BF089523686}">
      <dgm:prSet/>
      <dgm:spPr/>
      <dgm:t>
        <a:bodyPr/>
        <a:lstStyle/>
        <a:p>
          <a:endParaRPr lang="en-US"/>
        </a:p>
      </dgm:t>
    </dgm:pt>
    <dgm:pt modelId="{D86F9780-2DA0-407D-BCB9-E593210AA2C9}" type="sibTrans" cxnId="{2104AF15-B064-4731-BD9F-5BF089523686}">
      <dgm:prSet/>
      <dgm:spPr/>
      <dgm:t>
        <a:bodyPr/>
        <a:lstStyle/>
        <a:p>
          <a:endParaRPr lang="en-US"/>
        </a:p>
      </dgm:t>
    </dgm:pt>
    <dgm:pt modelId="{7CF16885-6417-4D78-8057-EC1C2C5E47D4}">
      <dgm:prSet/>
      <dgm:spPr/>
      <dgm:t>
        <a:bodyPr/>
        <a:lstStyle/>
        <a:p>
          <a:r>
            <a:rPr lang="en-IN" b="0" dirty="0"/>
            <a:t>AirTran Airways (5.05%) and Atlantic Southeast Airlines (5.31%) show the lowest load factor percentages among the listed carriers.</a:t>
          </a:r>
          <a:endParaRPr lang="en-US" b="0" dirty="0"/>
        </a:p>
      </dgm:t>
    </dgm:pt>
    <dgm:pt modelId="{8DC51794-32E4-48F5-BA8C-8E6F2A01AA70}" type="parTrans" cxnId="{BB0B4FEA-9A95-4D8E-ACE1-C3D607F1DAB5}">
      <dgm:prSet/>
      <dgm:spPr/>
      <dgm:t>
        <a:bodyPr/>
        <a:lstStyle/>
        <a:p>
          <a:endParaRPr lang="en-US"/>
        </a:p>
      </dgm:t>
    </dgm:pt>
    <dgm:pt modelId="{78DD017C-A185-46BC-B8DE-66CFA4DDEB75}" type="sibTrans" cxnId="{BB0B4FEA-9A95-4D8E-ACE1-C3D607F1DAB5}">
      <dgm:prSet/>
      <dgm:spPr/>
      <dgm:t>
        <a:bodyPr/>
        <a:lstStyle/>
        <a:p>
          <a:endParaRPr lang="en-US"/>
        </a:p>
      </dgm:t>
    </dgm:pt>
    <dgm:pt modelId="{660BB2EE-FBDD-462F-B6DB-62BAF43197A7}">
      <dgm:prSet/>
      <dgm:spPr/>
      <dgm:t>
        <a:bodyPr/>
        <a:lstStyle/>
        <a:p>
          <a:r>
            <a:rPr lang="en-IN" b="0" dirty="0"/>
            <a:t>Together, Delta and Southwest account for nearly 40% of the overall load factor</a:t>
          </a:r>
          <a:endParaRPr lang="en-US" b="0" dirty="0"/>
        </a:p>
      </dgm:t>
    </dgm:pt>
    <dgm:pt modelId="{EA87D41B-A7C1-444F-B16A-4DEF0EF9576E}" type="parTrans" cxnId="{1C7F6B03-4B41-4C8F-89B0-E98EFE1A158C}">
      <dgm:prSet/>
      <dgm:spPr/>
      <dgm:t>
        <a:bodyPr/>
        <a:lstStyle/>
        <a:p>
          <a:endParaRPr lang="en-US"/>
        </a:p>
      </dgm:t>
    </dgm:pt>
    <dgm:pt modelId="{8A1E2573-2F2A-4F7D-8A50-86E1A302288F}" type="sibTrans" cxnId="{1C7F6B03-4B41-4C8F-89B0-E98EFE1A158C}">
      <dgm:prSet/>
      <dgm:spPr/>
      <dgm:t>
        <a:bodyPr/>
        <a:lstStyle/>
        <a:p>
          <a:endParaRPr lang="en-US"/>
        </a:p>
      </dgm:t>
    </dgm:pt>
    <dgm:pt modelId="{72A28E6A-6DAB-43BC-A251-9FD58D92F950}" type="pres">
      <dgm:prSet presAssocID="{F85D00A7-4E66-443B-870D-E1F1FCD31678}" presName="linear" presStyleCnt="0">
        <dgm:presLayoutVars>
          <dgm:animLvl val="lvl"/>
          <dgm:resizeHandles val="exact"/>
        </dgm:presLayoutVars>
      </dgm:prSet>
      <dgm:spPr/>
    </dgm:pt>
    <dgm:pt modelId="{0603F1FA-4943-43DF-967C-B46635F94D11}" type="pres">
      <dgm:prSet presAssocID="{E1908868-769E-4ADC-A165-147103AC947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15B2EDC-C719-42A2-978F-0820564EB6FB}" type="pres">
      <dgm:prSet presAssocID="{DEC0686C-3F64-43FC-801C-0B58E4394051}" presName="spacer" presStyleCnt="0"/>
      <dgm:spPr/>
    </dgm:pt>
    <dgm:pt modelId="{B6B89259-DE46-4FC9-8095-187E281CB989}" type="pres">
      <dgm:prSet presAssocID="{42893ED1-F226-4973-AAF2-4F305F6771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EF5AEC8-17F5-4D92-9680-BBFFFCEA6115}" type="pres">
      <dgm:prSet presAssocID="{D86F9780-2DA0-407D-BCB9-E593210AA2C9}" presName="spacer" presStyleCnt="0"/>
      <dgm:spPr/>
    </dgm:pt>
    <dgm:pt modelId="{02D53E4D-1BE3-42D9-B8EF-DC9D2BEB8B14}" type="pres">
      <dgm:prSet presAssocID="{7CF16885-6417-4D78-8057-EC1C2C5E47D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AFEC6C0-03C6-4ACE-8303-69C042D948EF}" type="pres">
      <dgm:prSet presAssocID="{78DD017C-A185-46BC-B8DE-66CFA4DDEB75}" presName="spacer" presStyleCnt="0"/>
      <dgm:spPr/>
    </dgm:pt>
    <dgm:pt modelId="{9823A378-B5A3-4B16-9E8A-C967176F145A}" type="pres">
      <dgm:prSet presAssocID="{660BB2EE-FBDD-462F-B6DB-62BAF43197A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7F6B03-4B41-4C8F-89B0-E98EFE1A158C}" srcId="{F85D00A7-4E66-443B-870D-E1F1FCD31678}" destId="{660BB2EE-FBDD-462F-B6DB-62BAF43197A7}" srcOrd="3" destOrd="0" parTransId="{EA87D41B-A7C1-444F-B16A-4DEF0EF9576E}" sibTransId="{8A1E2573-2F2A-4F7D-8A50-86E1A302288F}"/>
    <dgm:cxn modelId="{2104AF15-B064-4731-BD9F-5BF089523686}" srcId="{F85D00A7-4E66-443B-870D-E1F1FCD31678}" destId="{42893ED1-F226-4973-AAF2-4F305F67713E}" srcOrd="1" destOrd="0" parTransId="{3B00E9C7-A7C7-41A8-AE7A-02E6799E951E}" sibTransId="{D86F9780-2DA0-407D-BCB9-E593210AA2C9}"/>
    <dgm:cxn modelId="{0110EA32-CD72-4EE3-83DB-C2E4EEDE4C1F}" type="presOf" srcId="{660BB2EE-FBDD-462F-B6DB-62BAF43197A7}" destId="{9823A378-B5A3-4B16-9E8A-C967176F145A}" srcOrd="0" destOrd="0" presId="urn:microsoft.com/office/officeart/2005/8/layout/vList2"/>
    <dgm:cxn modelId="{CD6A9F76-2F4A-4605-BFEE-4CB857FD06C7}" type="presOf" srcId="{E1908868-769E-4ADC-A165-147103AC9473}" destId="{0603F1FA-4943-43DF-967C-B46635F94D11}" srcOrd="0" destOrd="0" presId="urn:microsoft.com/office/officeart/2005/8/layout/vList2"/>
    <dgm:cxn modelId="{BBC0BE80-A088-456B-A1AE-699109529262}" type="presOf" srcId="{7CF16885-6417-4D78-8057-EC1C2C5E47D4}" destId="{02D53E4D-1BE3-42D9-B8EF-DC9D2BEB8B14}" srcOrd="0" destOrd="0" presId="urn:microsoft.com/office/officeart/2005/8/layout/vList2"/>
    <dgm:cxn modelId="{7D3DF1A9-DE78-48B8-A8CA-1D2240B272F3}" type="presOf" srcId="{F85D00A7-4E66-443B-870D-E1F1FCD31678}" destId="{72A28E6A-6DAB-43BC-A251-9FD58D92F950}" srcOrd="0" destOrd="0" presId="urn:microsoft.com/office/officeart/2005/8/layout/vList2"/>
    <dgm:cxn modelId="{9059EBAC-4045-470A-9038-D97DF2F8C951}" srcId="{F85D00A7-4E66-443B-870D-E1F1FCD31678}" destId="{E1908868-769E-4ADC-A165-147103AC9473}" srcOrd="0" destOrd="0" parTransId="{23602CB0-00F4-42F9-A2BC-9112442D89CD}" sibTransId="{DEC0686C-3F64-43FC-801C-0B58E4394051}"/>
    <dgm:cxn modelId="{BB0B4FEA-9A95-4D8E-ACE1-C3D607F1DAB5}" srcId="{F85D00A7-4E66-443B-870D-E1F1FCD31678}" destId="{7CF16885-6417-4D78-8057-EC1C2C5E47D4}" srcOrd="2" destOrd="0" parTransId="{8DC51794-32E4-48F5-BA8C-8E6F2A01AA70}" sibTransId="{78DD017C-A185-46BC-B8DE-66CFA4DDEB75}"/>
    <dgm:cxn modelId="{000491EE-144C-4B14-B613-6F4E745296D0}" type="presOf" srcId="{42893ED1-F226-4973-AAF2-4F305F67713E}" destId="{B6B89259-DE46-4FC9-8095-187E281CB989}" srcOrd="0" destOrd="0" presId="urn:microsoft.com/office/officeart/2005/8/layout/vList2"/>
    <dgm:cxn modelId="{719149FD-DF84-4A09-9D0A-974563DE572A}" type="presParOf" srcId="{72A28E6A-6DAB-43BC-A251-9FD58D92F950}" destId="{0603F1FA-4943-43DF-967C-B46635F94D11}" srcOrd="0" destOrd="0" presId="urn:microsoft.com/office/officeart/2005/8/layout/vList2"/>
    <dgm:cxn modelId="{572D8046-3CFA-4A26-8AB7-922DE83CCCE0}" type="presParOf" srcId="{72A28E6A-6DAB-43BC-A251-9FD58D92F950}" destId="{115B2EDC-C719-42A2-978F-0820564EB6FB}" srcOrd="1" destOrd="0" presId="urn:microsoft.com/office/officeart/2005/8/layout/vList2"/>
    <dgm:cxn modelId="{101E6D21-0A0E-4D2C-B230-EC4FE332E1E5}" type="presParOf" srcId="{72A28E6A-6DAB-43BC-A251-9FD58D92F950}" destId="{B6B89259-DE46-4FC9-8095-187E281CB989}" srcOrd="2" destOrd="0" presId="urn:microsoft.com/office/officeart/2005/8/layout/vList2"/>
    <dgm:cxn modelId="{0FE5FB7E-AD61-4B1D-8587-07676F488B4D}" type="presParOf" srcId="{72A28E6A-6DAB-43BC-A251-9FD58D92F950}" destId="{4EF5AEC8-17F5-4D92-9680-BBFFFCEA6115}" srcOrd="3" destOrd="0" presId="urn:microsoft.com/office/officeart/2005/8/layout/vList2"/>
    <dgm:cxn modelId="{91B15CB2-B0AC-41E6-9E8B-BD643112E0BB}" type="presParOf" srcId="{72A28E6A-6DAB-43BC-A251-9FD58D92F950}" destId="{02D53E4D-1BE3-42D9-B8EF-DC9D2BEB8B14}" srcOrd="4" destOrd="0" presId="urn:microsoft.com/office/officeart/2005/8/layout/vList2"/>
    <dgm:cxn modelId="{0DAF4994-63EB-4E7D-81A8-DA6E53C33E69}" type="presParOf" srcId="{72A28E6A-6DAB-43BC-A251-9FD58D92F950}" destId="{5AFEC6C0-03C6-4ACE-8303-69C042D948EF}" srcOrd="5" destOrd="0" presId="urn:microsoft.com/office/officeart/2005/8/layout/vList2"/>
    <dgm:cxn modelId="{D446172F-E73D-4D8A-82E6-A1FF1EA87C82}" type="presParOf" srcId="{72A28E6A-6DAB-43BC-A251-9FD58D92F950}" destId="{9823A378-B5A3-4B16-9E8A-C967176F145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85D00A7-4E66-443B-870D-E1F1FCD31678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908868-769E-4ADC-A165-147103AC9473}">
      <dgm:prSet/>
      <dgm:spPr/>
      <dgm:t>
        <a:bodyPr/>
        <a:lstStyle/>
        <a:p>
          <a:r>
            <a:rPr lang="en-IN" b="0" dirty="0"/>
            <a:t>Delta Air Lines Inc. (8,271 passengers) and Southwest Airlines Co. (8,019 passengers) are the most preferred airlines, indicating strong customer loyalty and brand strength.</a:t>
          </a:r>
          <a:endParaRPr lang="en-US" b="0" dirty="0"/>
        </a:p>
      </dgm:t>
    </dgm:pt>
    <dgm:pt modelId="{23602CB0-00F4-42F9-A2BC-9112442D89CD}" type="parTrans" cxnId="{9059EBAC-4045-470A-9038-D97DF2F8C951}">
      <dgm:prSet/>
      <dgm:spPr/>
      <dgm:t>
        <a:bodyPr/>
        <a:lstStyle/>
        <a:p>
          <a:endParaRPr lang="en-US"/>
        </a:p>
      </dgm:t>
    </dgm:pt>
    <dgm:pt modelId="{DEC0686C-3F64-43FC-801C-0B58E4394051}" type="sibTrans" cxnId="{9059EBAC-4045-470A-9038-D97DF2F8C951}">
      <dgm:prSet/>
      <dgm:spPr/>
      <dgm:t>
        <a:bodyPr/>
        <a:lstStyle/>
        <a:p>
          <a:endParaRPr lang="en-US"/>
        </a:p>
      </dgm:t>
    </dgm:pt>
    <dgm:pt modelId="{42893ED1-F226-4973-AAF2-4F305F67713E}">
      <dgm:prSet/>
      <dgm:spPr/>
      <dgm:t>
        <a:bodyPr/>
        <a:lstStyle/>
        <a:p>
          <a:r>
            <a:rPr lang="en-IN" b="0" dirty="0"/>
            <a:t>Continental Airlines Inc. with 4613 passengers ranks third.</a:t>
          </a:r>
          <a:br>
            <a:rPr lang="en-IN" b="0" dirty="0"/>
          </a:br>
          <a:endParaRPr lang="en-US" b="0" dirty="0"/>
        </a:p>
      </dgm:t>
    </dgm:pt>
    <dgm:pt modelId="{3B00E9C7-A7C7-41A8-AE7A-02E6799E951E}" type="parTrans" cxnId="{2104AF15-B064-4731-BD9F-5BF089523686}">
      <dgm:prSet/>
      <dgm:spPr/>
      <dgm:t>
        <a:bodyPr/>
        <a:lstStyle/>
        <a:p>
          <a:endParaRPr lang="en-US"/>
        </a:p>
      </dgm:t>
    </dgm:pt>
    <dgm:pt modelId="{D86F9780-2DA0-407D-BCB9-E593210AA2C9}" type="sibTrans" cxnId="{2104AF15-B064-4731-BD9F-5BF089523686}">
      <dgm:prSet/>
      <dgm:spPr/>
      <dgm:t>
        <a:bodyPr/>
        <a:lstStyle/>
        <a:p>
          <a:endParaRPr lang="en-US"/>
        </a:p>
      </dgm:t>
    </dgm:pt>
    <dgm:pt modelId="{7CF16885-6417-4D78-8057-EC1C2C5E47D4}">
      <dgm:prSet/>
      <dgm:spPr/>
      <dgm:t>
        <a:bodyPr/>
        <a:lstStyle/>
        <a:p>
          <a:r>
            <a:rPr lang="en-IN" b="0" dirty="0"/>
            <a:t>The chart reflects traveller trust, network coverage, and traveller satisfaction, making it a valuable indicator for marketing and service strategy planning.</a:t>
          </a:r>
          <a:endParaRPr lang="en-US" b="0" dirty="0"/>
        </a:p>
      </dgm:t>
    </dgm:pt>
    <dgm:pt modelId="{8DC51794-32E4-48F5-BA8C-8E6F2A01AA70}" type="parTrans" cxnId="{BB0B4FEA-9A95-4D8E-ACE1-C3D607F1DAB5}">
      <dgm:prSet/>
      <dgm:spPr/>
      <dgm:t>
        <a:bodyPr/>
        <a:lstStyle/>
        <a:p>
          <a:endParaRPr lang="en-US"/>
        </a:p>
      </dgm:t>
    </dgm:pt>
    <dgm:pt modelId="{78DD017C-A185-46BC-B8DE-66CFA4DDEB75}" type="sibTrans" cxnId="{BB0B4FEA-9A95-4D8E-ACE1-C3D607F1DAB5}">
      <dgm:prSet/>
      <dgm:spPr/>
      <dgm:t>
        <a:bodyPr/>
        <a:lstStyle/>
        <a:p>
          <a:endParaRPr lang="en-US"/>
        </a:p>
      </dgm:t>
    </dgm:pt>
    <dgm:pt modelId="{72A28E6A-6DAB-43BC-A251-9FD58D92F950}" type="pres">
      <dgm:prSet presAssocID="{F85D00A7-4E66-443B-870D-E1F1FCD31678}" presName="linear" presStyleCnt="0">
        <dgm:presLayoutVars>
          <dgm:animLvl val="lvl"/>
          <dgm:resizeHandles val="exact"/>
        </dgm:presLayoutVars>
      </dgm:prSet>
      <dgm:spPr/>
    </dgm:pt>
    <dgm:pt modelId="{0603F1FA-4943-43DF-967C-B46635F94D11}" type="pres">
      <dgm:prSet presAssocID="{E1908868-769E-4ADC-A165-147103AC947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15B2EDC-C719-42A2-978F-0820564EB6FB}" type="pres">
      <dgm:prSet presAssocID="{DEC0686C-3F64-43FC-801C-0B58E4394051}" presName="spacer" presStyleCnt="0"/>
      <dgm:spPr/>
    </dgm:pt>
    <dgm:pt modelId="{B6B89259-DE46-4FC9-8095-187E281CB989}" type="pres">
      <dgm:prSet presAssocID="{42893ED1-F226-4973-AAF2-4F305F67713E}" presName="parentText" presStyleLbl="node1" presStyleIdx="1" presStyleCnt="3" custScaleY="64906">
        <dgm:presLayoutVars>
          <dgm:chMax val="0"/>
          <dgm:bulletEnabled val="1"/>
        </dgm:presLayoutVars>
      </dgm:prSet>
      <dgm:spPr/>
    </dgm:pt>
    <dgm:pt modelId="{4EF5AEC8-17F5-4D92-9680-BBFFFCEA6115}" type="pres">
      <dgm:prSet presAssocID="{D86F9780-2DA0-407D-BCB9-E593210AA2C9}" presName="spacer" presStyleCnt="0"/>
      <dgm:spPr/>
    </dgm:pt>
    <dgm:pt modelId="{02D53E4D-1BE3-42D9-B8EF-DC9D2BEB8B14}" type="pres">
      <dgm:prSet presAssocID="{7CF16885-6417-4D78-8057-EC1C2C5E47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104AF15-B064-4731-BD9F-5BF089523686}" srcId="{F85D00A7-4E66-443B-870D-E1F1FCD31678}" destId="{42893ED1-F226-4973-AAF2-4F305F67713E}" srcOrd="1" destOrd="0" parTransId="{3B00E9C7-A7C7-41A8-AE7A-02E6799E951E}" sibTransId="{D86F9780-2DA0-407D-BCB9-E593210AA2C9}"/>
    <dgm:cxn modelId="{CD6A9F76-2F4A-4605-BFEE-4CB857FD06C7}" type="presOf" srcId="{E1908868-769E-4ADC-A165-147103AC9473}" destId="{0603F1FA-4943-43DF-967C-B46635F94D11}" srcOrd="0" destOrd="0" presId="urn:microsoft.com/office/officeart/2005/8/layout/vList2"/>
    <dgm:cxn modelId="{BBC0BE80-A088-456B-A1AE-699109529262}" type="presOf" srcId="{7CF16885-6417-4D78-8057-EC1C2C5E47D4}" destId="{02D53E4D-1BE3-42D9-B8EF-DC9D2BEB8B14}" srcOrd="0" destOrd="0" presId="urn:microsoft.com/office/officeart/2005/8/layout/vList2"/>
    <dgm:cxn modelId="{7D3DF1A9-DE78-48B8-A8CA-1D2240B272F3}" type="presOf" srcId="{F85D00A7-4E66-443B-870D-E1F1FCD31678}" destId="{72A28E6A-6DAB-43BC-A251-9FD58D92F950}" srcOrd="0" destOrd="0" presId="urn:microsoft.com/office/officeart/2005/8/layout/vList2"/>
    <dgm:cxn modelId="{9059EBAC-4045-470A-9038-D97DF2F8C951}" srcId="{F85D00A7-4E66-443B-870D-E1F1FCD31678}" destId="{E1908868-769E-4ADC-A165-147103AC9473}" srcOrd="0" destOrd="0" parTransId="{23602CB0-00F4-42F9-A2BC-9112442D89CD}" sibTransId="{DEC0686C-3F64-43FC-801C-0B58E4394051}"/>
    <dgm:cxn modelId="{BB0B4FEA-9A95-4D8E-ACE1-C3D607F1DAB5}" srcId="{F85D00A7-4E66-443B-870D-E1F1FCD31678}" destId="{7CF16885-6417-4D78-8057-EC1C2C5E47D4}" srcOrd="2" destOrd="0" parTransId="{8DC51794-32E4-48F5-BA8C-8E6F2A01AA70}" sibTransId="{78DD017C-A185-46BC-B8DE-66CFA4DDEB75}"/>
    <dgm:cxn modelId="{000491EE-144C-4B14-B613-6F4E745296D0}" type="presOf" srcId="{42893ED1-F226-4973-AAF2-4F305F67713E}" destId="{B6B89259-DE46-4FC9-8095-187E281CB989}" srcOrd="0" destOrd="0" presId="urn:microsoft.com/office/officeart/2005/8/layout/vList2"/>
    <dgm:cxn modelId="{719149FD-DF84-4A09-9D0A-974563DE572A}" type="presParOf" srcId="{72A28E6A-6DAB-43BC-A251-9FD58D92F950}" destId="{0603F1FA-4943-43DF-967C-B46635F94D11}" srcOrd="0" destOrd="0" presId="urn:microsoft.com/office/officeart/2005/8/layout/vList2"/>
    <dgm:cxn modelId="{572D8046-3CFA-4A26-8AB7-922DE83CCCE0}" type="presParOf" srcId="{72A28E6A-6DAB-43BC-A251-9FD58D92F950}" destId="{115B2EDC-C719-42A2-978F-0820564EB6FB}" srcOrd="1" destOrd="0" presId="urn:microsoft.com/office/officeart/2005/8/layout/vList2"/>
    <dgm:cxn modelId="{101E6D21-0A0E-4D2C-B230-EC4FE332E1E5}" type="presParOf" srcId="{72A28E6A-6DAB-43BC-A251-9FD58D92F950}" destId="{B6B89259-DE46-4FC9-8095-187E281CB989}" srcOrd="2" destOrd="0" presId="urn:microsoft.com/office/officeart/2005/8/layout/vList2"/>
    <dgm:cxn modelId="{0FE5FB7E-AD61-4B1D-8587-07676F488B4D}" type="presParOf" srcId="{72A28E6A-6DAB-43BC-A251-9FD58D92F950}" destId="{4EF5AEC8-17F5-4D92-9680-BBFFFCEA6115}" srcOrd="3" destOrd="0" presId="urn:microsoft.com/office/officeart/2005/8/layout/vList2"/>
    <dgm:cxn modelId="{91B15CB2-B0AC-41E6-9E8B-BD643112E0BB}" type="presParOf" srcId="{72A28E6A-6DAB-43BC-A251-9FD58D92F950}" destId="{02D53E4D-1BE3-42D9-B8EF-DC9D2BEB8B1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7BCEA-492A-464E-B7BB-B79104AB81C5}">
      <dsp:nvSpPr>
        <dsp:cNvPr id="0" name=""/>
        <dsp:cNvSpPr/>
      </dsp:nvSpPr>
      <dsp:spPr>
        <a:xfrm>
          <a:off x="1212569" y="706815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C32BF-F5E1-42DF-9956-E8A202147D00}">
      <dsp:nvSpPr>
        <dsp:cNvPr id="0" name=""/>
        <dsp:cNvSpPr/>
      </dsp:nvSpPr>
      <dsp:spPr>
        <a:xfrm>
          <a:off x="417971" y="2447804"/>
          <a:ext cx="2889450" cy="119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High Cloud Airlines operates on a global scale, connecting passengers across continents with a vast network of airlines, cities, and countries. This overview highlights key operational and performance metrics that reflect the company's reach, efficiency, and service strength.</a:t>
          </a:r>
          <a:endParaRPr lang="en-US" sz="1100" kern="1200"/>
        </a:p>
      </dsp:txBody>
      <dsp:txXfrm>
        <a:off x="417971" y="2447804"/>
        <a:ext cx="2889450" cy="1196718"/>
      </dsp:txXfrm>
    </dsp:sp>
    <dsp:sp modelId="{9B7FCF3D-2608-4C1E-8602-40934D95619B}">
      <dsp:nvSpPr>
        <dsp:cNvPr id="0" name=""/>
        <dsp:cNvSpPr/>
      </dsp:nvSpPr>
      <dsp:spPr>
        <a:xfrm>
          <a:off x="4607673" y="706815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A528-651D-44D0-B4CA-D89E3D36B249}">
      <dsp:nvSpPr>
        <dsp:cNvPr id="0" name=""/>
        <dsp:cNvSpPr/>
      </dsp:nvSpPr>
      <dsp:spPr>
        <a:xfrm>
          <a:off x="3813075" y="2447804"/>
          <a:ext cx="2889450" cy="119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With a strong focus on reliability and customer satisfaction, High Cloud Airlines continues to evolve in a highly dynamic aviation industry. Our mission is to provide seamless travel experiences while maintaining operational excellence across all touchpoints.</a:t>
          </a:r>
          <a:endParaRPr lang="en-US" sz="1100" kern="1200" dirty="0"/>
        </a:p>
      </dsp:txBody>
      <dsp:txXfrm>
        <a:off x="3813075" y="2447804"/>
        <a:ext cx="2889450" cy="1196718"/>
      </dsp:txXfrm>
    </dsp:sp>
    <dsp:sp modelId="{2FAD700E-AD1C-4234-AFB3-E6F88A1FEC5C}">
      <dsp:nvSpPr>
        <dsp:cNvPr id="0" name=""/>
        <dsp:cNvSpPr/>
      </dsp:nvSpPr>
      <dsp:spPr>
        <a:xfrm>
          <a:off x="8002777" y="706815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9EA98-A5A0-45CD-9DA7-412A68BE8C15}">
      <dsp:nvSpPr>
        <dsp:cNvPr id="0" name=""/>
        <dsp:cNvSpPr/>
      </dsp:nvSpPr>
      <dsp:spPr>
        <a:xfrm>
          <a:off x="7208178" y="2447804"/>
          <a:ext cx="2889450" cy="119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As part of the commitment to transparency and growth, we’ve developed an interactive Tableau-based report that captures these performance insights in a clear and visual format. In this presentation, we’ll walk through that report to explore the trends, strengths, and opportunities shaping our journey forward.</a:t>
          </a:r>
          <a:endParaRPr lang="en-US" sz="1100" kern="1200"/>
        </a:p>
      </dsp:txBody>
      <dsp:txXfrm>
        <a:off x="7208178" y="2447804"/>
        <a:ext cx="2889450" cy="11967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8AA6F-F5E0-48A7-98E6-DEE876F40934}">
      <dsp:nvSpPr>
        <dsp:cNvPr id="0" name=""/>
        <dsp:cNvSpPr/>
      </dsp:nvSpPr>
      <dsp:spPr>
        <a:xfrm>
          <a:off x="0" y="102819"/>
          <a:ext cx="4921829" cy="15679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kern="1200" dirty="0"/>
            <a:t>Chicago, IL - Detroit, MI emerges as the busiest route with the 95 flights, indicating strong commuter between these two key cities.</a:t>
          </a:r>
          <a:endParaRPr lang="en-US" sz="1900" b="0" kern="1200" dirty="0"/>
        </a:p>
      </dsp:txBody>
      <dsp:txXfrm>
        <a:off x="76539" y="179358"/>
        <a:ext cx="4768751" cy="1414831"/>
      </dsp:txXfrm>
    </dsp:sp>
    <dsp:sp modelId="{7790711B-5D76-45D9-AEF4-B74D50AC2EF2}">
      <dsp:nvSpPr>
        <dsp:cNvPr id="0" name=""/>
        <dsp:cNvSpPr/>
      </dsp:nvSpPr>
      <dsp:spPr>
        <a:xfrm>
          <a:off x="0" y="1725449"/>
          <a:ext cx="4921829" cy="15679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kern="1200" dirty="0"/>
            <a:t>Other high-frequency routes include: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kern="1200" dirty="0"/>
            <a:t>Washington, DC - New York, NY with 88 flights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kern="1200" dirty="0"/>
            <a:t>Washington, DC - Atlanta, GA with 86 flights</a:t>
          </a:r>
          <a:endParaRPr lang="en-US" sz="1900" b="0" kern="1200" dirty="0"/>
        </a:p>
      </dsp:txBody>
      <dsp:txXfrm>
        <a:off x="76539" y="1801988"/>
        <a:ext cx="4768751" cy="1414831"/>
      </dsp:txXfrm>
    </dsp:sp>
    <dsp:sp modelId="{3E628C5A-1C8E-49E2-829D-07188115A870}">
      <dsp:nvSpPr>
        <dsp:cNvPr id="0" name=""/>
        <dsp:cNvSpPr/>
      </dsp:nvSpPr>
      <dsp:spPr>
        <a:xfrm>
          <a:off x="0" y="3348079"/>
          <a:ext cx="4921829" cy="15679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kern="1200" dirty="0"/>
            <a:t>Airlines should focus on maximizing efficiency and frequency on these top routes to meet consistent demand and enhance profitability.</a:t>
          </a:r>
          <a:endParaRPr lang="en-US" sz="1900" b="0" kern="1200" dirty="0"/>
        </a:p>
      </dsp:txBody>
      <dsp:txXfrm>
        <a:off x="76539" y="3424618"/>
        <a:ext cx="4768751" cy="14148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B1EFF-B347-43EF-9EF6-C1C40DFE0E91}">
      <dsp:nvSpPr>
        <dsp:cNvPr id="0" name=""/>
        <dsp:cNvSpPr/>
      </dsp:nvSpPr>
      <dsp:spPr>
        <a:xfrm>
          <a:off x="0" y="1488"/>
          <a:ext cx="5474534" cy="9172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DE8BF-ACA3-4C68-9CE4-881C97773512}">
      <dsp:nvSpPr>
        <dsp:cNvPr id="0" name=""/>
        <dsp:cNvSpPr/>
      </dsp:nvSpPr>
      <dsp:spPr>
        <a:xfrm>
          <a:off x="277459" y="207863"/>
          <a:ext cx="504471" cy="5044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A04F6-5172-43A3-AD59-0B192D899E0F}">
      <dsp:nvSpPr>
        <dsp:cNvPr id="0" name=""/>
        <dsp:cNvSpPr/>
      </dsp:nvSpPr>
      <dsp:spPr>
        <a:xfrm>
          <a:off x="1059389" y="1488"/>
          <a:ext cx="4415144" cy="917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73" tIns="97073" rIns="97073" bIns="970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 dirty="0"/>
            <a:t>Weekdays account for 71.18% of the total load factor, clearly indicating that most air travel occurs during the business week.</a:t>
          </a:r>
          <a:endParaRPr lang="en-US" sz="1500" b="0" kern="1200" dirty="0"/>
        </a:p>
      </dsp:txBody>
      <dsp:txXfrm>
        <a:off x="1059389" y="1488"/>
        <a:ext cx="4415144" cy="917220"/>
      </dsp:txXfrm>
    </dsp:sp>
    <dsp:sp modelId="{22269191-0EC4-4525-B6B2-98D94AA46E34}">
      <dsp:nvSpPr>
        <dsp:cNvPr id="0" name=""/>
        <dsp:cNvSpPr/>
      </dsp:nvSpPr>
      <dsp:spPr>
        <a:xfrm>
          <a:off x="0" y="1148014"/>
          <a:ext cx="5474534" cy="13372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54653-F41F-4DB8-B538-0E60BDC62455}">
      <dsp:nvSpPr>
        <dsp:cNvPr id="0" name=""/>
        <dsp:cNvSpPr/>
      </dsp:nvSpPr>
      <dsp:spPr>
        <a:xfrm>
          <a:off x="277459" y="1564409"/>
          <a:ext cx="504471" cy="5044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79DF4-D24F-47A8-8095-8D359C95484D}">
      <dsp:nvSpPr>
        <dsp:cNvPr id="0" name=""/>
        <dsp:cNvSpPr/>
      </dsp:nvSpPr>
      <dsp:spPr>
        <a:xfrm>
          <a:off x="1059389" y="1358035"/>
          <a:ext cx="4415144" cy="917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73" tIns="97073" rIns="97073" bIns="970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 dirty="0"/>
            <a:t>Weekends contribute only 28.82%, reflecting lower travel volumes, likely due to reduced business travel and fewer scheduled flights.</a:t>
          </a:r>
          <a:endParaRPr lang="en-US" sz="1500" b="0" kern="1200" dirty="0"/>
        </a:p>
      </dsp:txBody>
      <dsp:txXfrm>
        <a:off x="1059389" y="1358035"/>
        <a:ext cx="4415144" cy="917220"/>
      </dsp:txXfrm>
    </dsp:sp>
    <dsp:sp modelId="{A2C43B13-FD26-4654-9685-447808B44956}">
      <dsp:nvSpPr>
        <dsp:cNvPr id="0" name=""/>
        <dsp:cNvSpPr/>
      </dsp:nvSpPr>
      <dsp:spPr>
        <a:xfrm>
          <a:off x="0" y="2714581"/>
          <a:ext cx="5474534" cy="9172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73190-95A1-4379-A0C5-353424A841AF}">
      <dsp:nvSpPr>
        <dsp:cNvPr id="0" name=""/>
        <dsp:cNvSpPr/>
      </dsp:nvSpPr>
      <dsp:spPr>
        <a:xfrm>
          <a:off x="277459" y="2920956"/>
          <a:ext cx="504471" cy="5044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65BEE-3B65-433D-9CBE-871740F4B46B}">
      <dsp:nvSpPr>
        <dsp:cNvPr id="0" name=""/>
        <dsp:cNvSpPr/>
      </dsp:nvSpPr>
      <dsp:spPr>
        <a:xfrm>
          <a:off x="1059389" y="2714581"/>
          <a:ext cx="4415144" cy="917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73" tIns="97073" rIns="97073" bIns="970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 dirty="0"/>
            <a:t>The data suggests a strong travel influence, with airlines seeing heavier weekday usage.</a:t>
          </a:r>
          <a:endParaRPr lang="en-US" sz="1500" b="0" kern="1200" dirty="0"/>
        </a:p>
      </dsp:txBody>
      <dsp:txXfrm>
        <a:off x="1059389" y="2714581"/>
        <a:ext cx="4415144" cy="917220"/>
      </dsp:txXfrm>
    </dsp:sp>
    <dsp:sp modelId="{D8E32658-9CEB-4030-9A12-D6D0EA1C97ED}">
      <dsp:nvSpPr>
        <dsp:cNvPr id="0" name=""/>
        <dsp:cNvSpPr/>
      </dsp:nvSpPr>
      <dsp:spPr>
        <a:xfrm>
          <a:off x="0" y="3861107"/>
          <a:ext cx="5474534" cy="9172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02797-A0E9-4C37-8475-3DF8CC0DCC57}">
      <dsp:nvSpPr>
        <dsp:cNvPr id="0" name=""/>
        <dsp:cNvSpPr/>
      </dsp:nvSpPr>
      <dsp:spPr>
        <a:xfrm>
          <a:off x="277459" y="4067482"/>
          <a:ext cx="504471" cy="5044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48A78-DE2D-422A-AD51-6B63A65BF576}">
      <dsp:nvSpPr>
        <dsp:cNvPr id="0" name=""/>
        <dsp:cNvSpPr/>
      </dsp:nvSpPr>
      <dsp:spPr>
        <a:xfrm>
          <a:off x="1059389" y="3861107"/>
          <a:ext cx="4415144" cy="917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73" tIns="97073" rIns="97073" bIns="970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 dirty="0"/>
            <a:t>Airlines can explore weekend-specific offers or route adjustments to balance load factors and improve weekend utilization.</a:t>
          </a:r>
          <a:endParaRPr lang="en-US" sz="1500" b="0" kern="1200" dirty="0"/>
        </a:p>
      </dsp:txBody>
      <dsp:txXfrm>
        <a:off x="1059389" y="3861107"/>
        <a:ext cx="4415144" cy="9172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CAD8F-FA83-4D5A-8DDE-B8162157909E}">
      <dsp:nvSpPr>
        <dsp:cNvPr id="0" name=""/>
        <dsp:cNvSpPr/>
      </dsp:nvSpPr>
      <dsp:spPr>
        <a:xfrm>
          <a:off x="0" y="674146"/>
          <a:ext cx="4923554" cy="989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Distance Group 1</a:t>
          </a:r>
          <a:r>
            <a:rPr lang="en-IN" sz="1800" kern="1200" dirty="0"/>
            <a:t> has the </a:t>
          </a:r>
          <a:r>
            <a:rPr lang="en-IN" sz="1800" b="1" kern="1200" dirty="0"/>
            <a:t>highest number of flights (58,047)</a:t>
          </a:r>
          <a:r>
            <a:rPr lang="en-IN" sz="1800" kern="1200" dirty="0"/>
            <a:t>, indicating it contains the most frequently operated flights.</a:t>
          </a:r>
          <a:endParaRPr lang="en-US" sz="1800" kern="1200" dirty="0"/>
        </a:p>
      </dsp:txBody>
      <dsp:txXfrm>
        <a:off x="48319" y="722465"/>
        <a:ext cx="4826916" cy="893182"/>
      </dsp:txXfrm>
    </dsp:sp>
    <dsp:sp modelId="{F5BF7D50-ED77-40EE-905C-C467894F9EE4}">
      <dsp:nvSpPr>
        <dsp:cNvPr id="0" name=""/>
        <dsp:cNvSpPr/>
      </dsp:nvSpPr>
      <dsp:spPr>
        <a:xfrm>
          <a:off x="0" y="1715806"/>
          <a:ext cx="4923554" cy="989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The distribution shows that </a:t>
          </a:r>
          <a:r>
            <a:rPr lang="en-IN" sz="1800" b="1" kern="1200" dirty="0"/>
            <a:t>certain distance groups have significantly higher flight volumes.</a:t>
          </a:r>
          <a:endParaRPr lang="en-US" sz="1800" kern="1200" dirty="0"/>
        </a:p>
      </dsp:txBody>
      <dsp:txXfrm>
        <a:off x="48319" y="1764125"/>
        <a:ext cx="4826916" cy="893182"/>
      </dsp:txXfrm>
    </dsp:sp>
    <dsp:sp modelId="{857E968A-1757-4FA5-8C52-858919CC44E0}">
      <dsp:nvSpPr>
        <dsp:cNvPr id="0" name=""/>
        <dsp:cNvSpPr/>
      </dsp:nvSpPr>
      <dsp:spPr>
        <a:xfrm>
          <a:off x="0" y="2757465"/>
          <a:ext cx="4923554" cy="989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There is a </a:t>
          </a:r>
          <a:r>
            <a:rPr lang="en-IN" sz="1800" b="1" kern="1200"/>
            <a:t>clear decreasing trend in the number of flights as the Distance Group number increases.</a:t>
          </a:r>
          <a:endParaRPr lang="en-US" sz="1800" kern="1200"/>
        </a:p>
      </dsp:txBody>
      <dsp:txXfrm>
        <a:off x="48319" y="2805784"/>
        <a:ext cx="4826916" cy="893182"/>
      </dsp:txXfrm>
    </dsp:sp>
    <dsp:sp modelId="{1BA49A43-EFC1-4DCF-9EC5-B8D3A14BCDF1}">
      <dsp:nvSpPr>
        <dsp:cNvPr id="0" name=""/>
        <dsp:cNvSpPr/>
      </dsp:nvSpPr>
      <dsp:spPr>
        <a:xfrm>
          <a:off x="0" y="3799125"/>
          <a:ext cx="4923554" cy="989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This insight can guide </a:t>
          </a:r>
          <a:r>
            <a:rPr lang="en-IN" sz="1800" b="1" kern="1200" dirty="0"/>
            <a:t>capacity planning and frequency management</a:t>
          </a:r>
          <a:r>
            <a:rPr lang="en-IN" sz="1800" kern="1200" dirty="0"/>
            <a:t> by identifying which distance groups attract the most flights.</a:t>
          </a:r>
          <a:endParaRPr lang="en-US" sz="1800" kern="1200" dirty="0"/>
        </a:p>
      </dsp:txBody>
      <dsp:txXfrm>
        <a:off x="48319" y="3847444"/>
        <a:ext cx="4826916" cy="8931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6EC09-7984-4C74-9FA1-36B2CB1E9E85}">
      <dsp:nvSpPr>
        <dsp:cNvPr id="0" name=""/>
        <dsp:cNvSpPr/>
      </dsp:nvSpPr>
      <dsp:spPr>
        <a:xfrm>
          <a:off x="0" y="101270"/>
          <a:ext cx="10744043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The dashboard shows that High Cloud Airlines operates across 210 different airlines, reflecting a highly diverse and competitive network. </a:t>
          </a:r>
          <a:endParaRPr lang="en-US" sz="2000" kern="1200"/>
        </a:p>
      </dsp:txBody>
      <dsp:txXfrm>
        <a:off x="38838" y="140108"/>
        <a:ext cx="10666367" cy="717924"/>
      </dsp:txXfrm>
    </dsp:sp>
    <dsp:sp modelId="{AD09ED4B-9B8D-432D-AA0A-96CD859D9F9A}">
      <dsp:nvSpPr>
        <dsp:cNvPr id="0" name=""/>
        <dsp:cNvSpPr/>
      </dsp:nvSpPr>
      <dsp:spPr>
        <a:xfrm>
          <a:off x="0" y="954470"/>
          <a:ext cx="10744043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With operations touching 1,296 cities, the airline clearly maintains an extensive route network.</a:t>
          </a:r>
          <a:endParaRPr lang="en-US" sz="2000" kern="1200"/>
        </a:p>
      </dsp:txBody>
      <dsp:txXfrm>
        <a:off x="38838" y="993308"/>
        <a:ext cx="10666367" cy="717924"/>
      </dsp:txXfrm>
    </dsp:sp>
    <dsp:sp modelId="{51D687C8-835C-4BD7-89E9-88646BD27163}">
      <dsp:nvSpPr>
        <dsp:cNvPr id="0" name=""/>
        <dsp:cNvSpPr/>
      </dsp:nvSpPr>
      <dsp:spPr>
        <a:xfrm>
          <a:off x="0" y="1807670"/>
          <a:ext cx="10744043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The airline’s reach across 106 countries confirms its global footprint.</a:t>
          </a:r>
          <a:endParaRPr lang="en-US" sz="2000" kern="1200"/>
        </a:p>
      </dsp:txBody>
      <dsp:txXfrm>
        <a:off x="38838" y="1846508"/>
        <a:ext cx="10666367" cy="717924"/>
      </dsp:txXfrm>
    </dsp:sp>
    <dsp:sp modelId="{5BD471B1-0FF2-4E2B-BA18-A461C2B5D582}">
      <dsp:nvSpPr>
        <dsp:cNvPr id="0" name=""/>
        <dsp:cNvSpPr/>
      </dsp:nvSpPr>
      <dsp:spPr>
        <a:xfrm>
          <a:off x="0" y="2660870"/>
          <a:ext cx="10744043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A total of 82.34 million distance have been covered though the airlines during the timeline.</a:t>
          </a:r>
          <a:endParaRPr lang="en-US" sz="2000" kern="1200"/>
        </a:p>
      </dsp:txBody>
      <dsp:txXfrm>
        <a:off x="38838" y="2699708"/>
        <a:ext cx="10666367" cy="717924"/>
      </dsp:txXfrm>
    </dsp:sp>
    <dsp:sp modelId="{21A21526-4239-4C77-B4E3-EC87EAA24452}">
      <dsp:nvSpPr>
        <dsp:cNvPr id="0" name=""/>
        <dsp:cNvSpPr/>
      </dsp:nvSpPr>
      <dsp:spPr>
        <a:xfrm>
          <a:off x="0" y="3514070"/>
          <a:ext cx="10744043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Lastly, with a total of 187.02 million passengers, the airline commands a huge customer base.</a:t>
          </a:r>
          <a:endParaRPr lang="en-US" sz="2000" kern="1200"/>
        </a:p>
      </dsp:txBody>
      <dsp:txXfrm>
        <a:off x="38838" y="3552908"/>
        <a:ext cx="10666367" cy="7179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C79E5-618C-4C1C-BAC6-5736A10643A7}">
      <dsp:nvSpPr>
        <dsp:cNvPr id="0" name=""/>
        <dsp:cNvSpPr/>
      </dsp:nvSpPr>
      <dsp:spPr>
        <a:xfrm>
          <a:off x="0" y="0"/>
          <a:ext cx="8079971" cy="1181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High Cloud Airlines has built a broad and busy network, with a strong presence across cities and countries. It’s clear they’re operating at scale, with major carriers leading the charge.</a:t>
          </a:r>
          <a:endParaRPr lang="en-US" sz="1800" b="0" kern="1200" dirty="0"/>
        </a:p>
      </dsp:txBody>
      <dsp:txXfrm>
        <a:off x="34616" y="34616"/>
        <a:ext cx="6704781" cy="1112630"/>
      </dsp:txXfrm>
    </dsp:sp>
    <dsp:sp modelId="{A4B4C287-AF69-4DE5-8B33-8EA1EE5BF431}">
      <dsp:nvSpPr>
        <dsp:cNvPr id="0" name=""/>
        <dsp:cNvSpPr/>
      </dsp:nvSpPr>
      <dsp:spPr>
        <a:xfrm>
          <a:off x="676697" y="1396746"/>
          <a:ext cx="8079971" cy="1181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There's a noticeable spike in travel during weekdays and summer months, showing that both business travel and seasonal vacation demand play a big role in how the airline plans its operations.</a:t>
          </a:r>
          <a:endParaRPr lang="en-US" sz="1800" b="0" kern="1200" dirty="0"/>
        </a:p>
      </dsp:txBody>
      <dsp:txXfrm>
        <a:off x="711313" y="1431362"/>
        <a:ext cx="6565831" cy="1112630"/>
      </dsp:txXfrm>
    </dsp:sp>
    <dsp:sp modelId="{785FE24C-937D-48FE-934C-8FBAFCFAD115}">
      <dsp:nvSpPr>
        <dsp:cNvPr id="0" name=""/>
        <dsp:cNvSpPr/>
      </dsp:nvSpPr>
      <dsp:spPr>
        <a:xfrm>
          <a:off x="1343295" y="2793493"/>
          <a:ext cx="8079971" cy="1181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Certain city pairs—like Chicago to Detroit—stand out as the most travelled, suggesting these routes are essential for both passengers and airline revenue.</a:t>
          </a:r>
          <a:endParaRPr lang="en-US" sz="1800" b="0" kern="1200" dirty="0"/>
        </a:p>
      </dsp:txBody>
      <dsp:txXfrm>
        <a:off x="1377911" y="2828109"/>
        <a:ext cx="6575930" cy="1112630"/>
      </dsp:txXfrm>
    </dsp:sp>
    <dsp:sp modelId="{16CA2D72-47A8-4FFC-BE65-812E21CFEA85}">
      <dsp:nvSpPr>
        <dsp:cNvPr id="0" name=""/>
        <dsp:cNvSpPr/>
      </dsp:nvSpPr>
      <dsp:spPr>
        <a:xfrm>
          <a:off x="2019992" y="4190239"/>
          <a:ext cx="8079971" cy="1181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Overall, the dashboard shows that High Cloud Airlines is running a tight and well-optimized network, where routes, carriers, and passenger trends are all in sync.</a:t>
          </a:r>
          <a:endParaRPr lang="en-US" sz="1800" b="0" kern="1200" dirty="0"/>
        </a:p>
      </dsp:txBody>
      <dsp:txXfrm>
        <a:off x="2054608" y="4224855"/>
        <a:ext cx="6565831" cy="1112630"/>
      </dsp:txXfrm>
    </dsp:sp>
    <dsp:sp modelId="{716EDB3A-053D-4323-9A1E-23CD6ED799AC}">
      <dsp:nvSpPr>
        <dsp:cNvPr id="0" name=""/>
        <dsp:cNvSpPr/>
      </dsp:nvSpPr>
      <dsp:spPr>
        <a:xfrm>
          <a:off x="7311760" y="905199"/>
          <a:ext cx="768210" cy="7682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7484607" y="905199"/>
        <a:ext cx="422516" cy="578078"/>
      </dsp:txXfrm>
    </dsp:sp>
    <dsp:sp modelId="{7AE09A56-7B3C-4759-A28C-7FCBFFAD8480}">
      <dsp:nvSpPr>
        <dsp:cNvPr id="0" name=""/>
        <dsp:cNvSpPr/>
      </dsp:nvSpPr>
      <dsp:spPr>
        <a:xfrm>
          <a:off x="7988458" y="2301945"/>
          <a:ext cx="768210" cy="7682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8161305" y="2301945"/>
        <a:ext cx="422516" cy="578078"/>
      </dsp:txXfrm>
    </dsp:sp>
    <dsp:sp modelId="{D6E5D0D5-025D-4952-93B0-C895F2FC382F}">
      <dsp:nvSpPr>
        <dsp:cNvPr id="0" name=""/>
        <dsp:cNvSpPr/>
      </dsp:nvSpPr>
      <dsp:spPr>
        <a:xfrm>
          <a:off x="8655055" y="3698692"/>
          <a:ext cx="768210" cy="7682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8827902" y="3698692"/>
        <a:ext cx="422516" cy="578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70382-C867-4D6F-877E-7955A803E4A9}">
      <dsp:nvSpPr>
        <dsp:cNvPr id="0" name=""/>
        <dsp:cNvSpPr/>
      </dsp:nvSpPr>
      <dsp:spPr>
        <a:xfrm>
          <a:off x="0" y="1214930"/>
          <a:ext cx="1324052" cy="21934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28" tIns="330200" rIns="10322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Calculate the fields from the Year, Month (#), Day  fields.</a:t>
          </a:r>
          <a:endParaRPr lang="en-US" sz="1100" kern="1200" dirty="0"/>
        </a:p>
      </dsp:txBody>
      <dsp:txXfrm>
        <a:off x="0" y="2048435"/>
        <a:ext cx="1324052" cy="1316060"/>
      </dsp:txXfrm>
    </dsp:sp>
    <dsp:sp modelId="{189D0E79-CAC7-462F-82B6-138B52D3DBFC}">
      <dsp:nvSpPr>
        <dsp:cNvPr id="0" name=""/>
        <dsp:cNvSpPr/>
      </dsp:nvSpPr>
      <dsp:spPr>
        <a:xfrm>
          <a:off x="334060" y="1477812"/>
          <a:ext cx="556102" cy="55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56" tIns="12700" rIns="43356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  <a:endParaRPr lang="en-US" sz="2600" kern="1200" dirty="0"/>
        </a:p>
      </dsp:txBody>
      <dsp:txXfrm>
        <a:off x="415499" y="1559251"/>
        <a:ext cx="393224" cy="393224"/>
      </dsp:txXfrm>
    </dsp:sp>
    <dsp:sp modelId="{EF394BDD-0310-435C-8194-6609D02BB61F}">
      <dsp:nvSpPr>
        <dsp:cNvPr id="0" name=""/>
        <dsp:cNvSpPr/>
      </dsp:nvSpPr>
      <dsp:spPr>
        <a:xfrm>
          <a:off x="8859" y="3414733"/>
          <a:ext cx="1324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A2D84-D769-4DFB-86F9-60F00F23D3A7}">
      <dsp:nvSpPr>
        <dsp:cNvPr id="0" name=""/>
        <dsp:cNvSpPr/>
      </dsp:nvSpPr>
      <dsp:spPr>
        <a:xfrm>
          <a:off x="1455877" y="1214930"/>
          <a:ext cx="1324052" cy="21934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28" tIns="330200" rIns="10322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Load Factor percentage on a yearly , Quarterly , Monthly basis ( Transported passengers / Available seats)</a:t>
          </a:r>
          <a:endParaRPr lang="en-US" sz="1100" kern="1200" dirty="0"/>
        </a:p>
      </dsp:txBody>
      <dsp:txXfrm>
        <a:off x="1455877" y="2048435"/>
        <a:ext cx="1324052" cy="1316060"/>
      </dsp:txXfrm>
    </dsp:sp>
    <dsp:sp modelId="{66056B3C-B83F-4F21-8577-BE9DDEEC9C32}">
      <dsp:nvSpPr>
        <dsp:cNvPr id="0" name=""/>
        <dsp:cNvSpPr/>
      </dsp:nvSpPr>
      <dsp:spPr>
        <a:xfrm>
          <a:off x="1790518" y="1477812"/>
          <a:ext cx="556102" cy="55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56" tIns="12700" rIns="43356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2</a:t>
          </a:r>
        </a:p>
      </dsp:txBody>
      <dsp:txXfrm>
        <a:off x="1871957" y="1559251"/>
        <a:ext cx="393224" cy="393224"/>
      </dsp:txXfrm>
    </dsp:sp>
    <dsp:sp modelId="{71A43BAF-0157-4B18-8B97-7A2486B30F23}">
      <dsp:nvSpPr>
        <dsp:cNvPr id="0" name=""/>
        <dsp:cNvSpPr/>
      </dsp:nvSpPr>
      <dsp:spPr>
        <a:xfrm>
          <a:off x="1465318" y="3414733"/>
          <a:ext cx="1324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003C0-1BD9-42BB-BED1-64D1389A0BC6}">
      <dsp:nvSpPr>
        <dsp:cNvPr id="0" name=""/>
        <dsp:cNvSpPr/>
      </dsp:nvSpPr>
      <dsp:spPr>
        <a:xfrm>
          <a:off x="2904974" y="1214930"/>
          <a:ext cx="1324052" cy="22231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28" tIns="330200" rIns="10322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Load Factor percentage on a Carrier Name basis ( Transported passengers / Available seats)</a:t>
          </a:r>
          <a:endParaRPr lang="en-US" sz="1100" kern="1200" dirty="0"/>
        </a:p>
      </dsp:txBody>
      <dsp:txXfrm>
        <a:off x="2904974" y="2059712"/>
        <a:ext cx="1324052" cy="1333866"/>
      </dsp:txXfrm>
    </dsp:sp>
    <dsp:sp modelId="{678A0FDA-8294-477E-AA47-8A15C0F4CDBB}">
      <dsp:nvSpPr>
        <dsp:cNvPr id="0" name=""/>
        <dsp:cNvSpPr/>
      </dsp:nvSpPr>
      <dsp:spPr>
        <a:xfrm>
          <a:off x="3288957" y="1467459"/>
          <a:ext cx="556102" cy="55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56" tIns="12700" rIns="43356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</a:t>
          </a:r>
          <a:endParaRPr lang="en-US" sz="2600" kern="1200" dirty="0"/>
        </a:p>
      </dsp:txBody>
      <dsp:txXfrm>
        <a:off x="3370396" y="1548898"/>
        <a:ext cx="393224" cy="393224"/>
      </dsp:txXfrm>
    </dsp:sp>
    <dsp:sp modelId="{6912AB7B-F854-47FB-87A7-30ECBB6E7618}">
      <dsp:nvSpPr>
        <dsp:cNvPr id="0" name=""/>
        <dsp:cNvSpPr/>
      </dsp:nvSpPr>
      <dsp:spPr>
        <a:xfrm>
          <a:off x="2921776" y="3429572"/>
          <a:ext cx="1324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AC4F6-7AC2-4B7C-93E4-B342EBDCEDD8}">
      <dsp:nvSpPr>
        <dsp:cNvPr id="0" name=""/>
        <dsp:cNvSpPr/>
      </dsp:nvSpPr>
      <dsp:spPr>
        <a:xfrm>
          <a:off x="4386629" y="1198135"/>
          <a:ext cx="1324052" cy="2273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28" tIns="330200" rIns="10322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Top 10 Carrier Names based passengers preference </a:t>
          </a:r>
          <a:endParaRPr lang="en-US" sz="1100" kern="1200" dirty="0"/>
        </a:p>
      </dsp:txBody>
      <dsp:txXfrm>
        <a:off x="4386629" y="2062049"/>
        <a:ext cx="1324052" cy="1364074"/>
      </dsp:txXfrm>
    </dsp:sp>
    <dsp:sp modelId="{655B2B75-7B84-4402-BA9C-56F759C2C3A4}">
      <dsp:nvSpPr>
        <dsp:cNvPr id="0" name=""/>
        <dsp:cNvSpPr/>
      </dsp:nvSpPr>
      <dsp:spPr>
        <a:xfrm>
          <a:off x="4745415" y="1484235"/>
          <a:ext cx="556102" cy="55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56" tIns="12700" rIns="43356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  <a:endParaRPr lang="en-US" sz="2600" kern="1200" dirty="0"/>
        </a:p>
      </dsp:txBody>
      <dsp:txXfrm>
        <a:off x="4826854" y="1565674"/>
        <a:ext cx="393224" cy="393224"/>
      </dsp:txXfrm>
    </dsp:sp>
    <dsp:sp modelId="{5708326D-A780-4A84-984D-993FFCA728C8}">
      <dsp:nvSpPr>
        <dsp:cNvPr id="0" name=""/>
        <dsp:cNvSpPr/>
      </dsp:nvSpPr>
      <dsp:spPr>
        <a:xfrm>
          <a:off x="4378234" y="3454745"/>
          <a:ext cx="1324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D03B0-CCAD-473F-AC5F-1B3467E9049A}">
      <dsp:nvSpPr>
        <dsp:cNvPr id="0" name=""/>
        <dsp:cNvSpPr/>
      </dsp:nvSpPr>
      <dsp:spPr>
        <a:xfrm>
          <a:off x="5851481" y="1198135"/>
          <a:ext cx="1324052" cy="23030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28" tIns="330200" rIns="10322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Top Routes ( from-to City) based on Number of Flights </a:t>
          </a:r>
          <a:endParaRPr lang="en-US" sz="1100" kern="1200" dirty="0"/>
        </a:p>
      </dsp:txBody>
      <dsp:txXfrm>
        <a:off x="5851481" y="2073305"/>
        <a:ext cx="1324052" cy="1381847"/>
      </dsp:txXfrm>
    </dsp:sp>
    <dsp:sp modelId="{8F157459-3DC4-4088-AE37-3090B38A913A}">
      <dsp:nvSpPr>
        <dsp:cNvPr id="0" name=""/>
        <dsp:cNvSpPr/>
      </dsp:nvSpPr>
      <dsp:spPr>
        <a:xfrm>
          <a:off x="6218668" y="1507443"/>
          <a:ext cx="556102" cy="55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56" tIns="12700" rIns="43356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</a:t>
          </a:r>
          <a:endParaRPr lang="en-US" sz="2600" kern="1200" dirty="0"/>
        </a:p>
      </dsp:txBody>
      <dsp:txXfrm>
        <a:off x="6300107" y="1588882"/>
        <a:ext cx="393224" cy="393224"/>
      </dsp:txXfrm>
    </dsp:sp>
    <dsp:sp modelId="{4E8D80E4-D906-449C-91D2-BCF174A90B87}">
      <dsp:nvSpPr>
        <dsp:cNvPr id="0" name=""/>
        <dsp:cNvSpPr/>
      </dsp:nvSpPr>
      <dsp:spPr>
        <a:xfrm>
          <a:off x="5834692" y="3469556"/>
          <a:ext cx="1324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AAEB8-90CD-49D0-87B0-ABEA8493F1D6}">
      <dsp:nvSpPr>
        <dsp:cNvPr id="0" name=""/>
        <dsp:cNvSpPr/>
      </dsp:nvSpPr>
      <dsp:spPr>
        <a:xfrm>
          <a:off x="7274362" y="1181341"/>
          <a:ext cx="1324052" cy="22814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28" tIns="330200" rIns="10322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Load factor on Weekend vs Weekdays</a:t>
          </a:r>
          <a:endParaRPr lang="en-US" sz="1100" kern="1200" dirty="0"/>
        </a:p>
      </dsp:txBody>
      <dsp:txXfrm>
        <a:off x="7274362" y="2048277"/>
        <a:ext cx="1324052" cy="1368845"/>
      </dsp:txXfrm>
    </dsp:sp>
    <dsp:sp modelId="{8B1C33CA-DBC3-4B18-A57A-CA299E70FD6B}">
      <dsp:nvSpPr>
        <dsp:cNvPr id="0" name=""/>
        <dsp:cNvSpPr/>
      </dsp:nvSpPr>
      <dsp:spPr>
        <a:xfrm>
          <a:off x="7641543" y="1509210"/>
          <a:ext cx="556102" cy="55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56" tIns="12700" rIns="43356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</a:t>
          </a:r>
        </a:p>
      </dsp:txBody>
      <dsp:txXfrm>
        <a:off x="7722982" y="1590649"/>
        <a:ext cx="393224" cy="393224"/>
      </dsp:txXfrm>
    </dsp:sp>
    <dsp:sp modelId="{71ACAEA7-0DFE-43A6-B86C-D02B4572DE6A}">
      <dsp:nvSpPr>
        <dsp:cNvPr id="0" name=""/>
        <dsp:cNvSpPr/>
      </dsp:nvSpPr>
      <dsp:spPr>
        <a:xfrm>
          <a:off x="7291150" y="3458721"/>
          <a:ext cx="1324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5C6DC-5418-4D04-86C7-EBC02092D957}">
      <dsp:nvSpPr>
        <dsp:cNvPr id="0" name=""/>
        <dsp:cNvSpPr/>
      </dsp:nvSpPr>
      <dsp:spPr>
        <a:xfrm>
          <a:off x="8748655" y="1214911"/>
          <a:ext cx="1324052" cy="22437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28" tIns="330200" rIns="10322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Number of flights based on Distance group</a:t>
          </a:r>
          <a:endParaRPr lang="en-US" sz="1100" kern="1200" dirty="0"/>
        </a:p>
      </dsp:txBody>
      <dsp:txXfrm>
        <a:off x="8748655" y="2067547"/>
        <a:ext cx="1324052" cy="1346267"/>
      </dsp:txXfrm>
    </dsp:sp>
    <dsp:sp modelId="{41427184-43D0-42DE-9448-4D281AC79151}">
      <dsp:nvSpPr>
        <dsp:cNvPr id="0" name=""/>
        <dsp:cNvSpPr/>
      </dsp:nvSpPr>
      <dsp:spPr>
        <a:xfrm>
          <a:off x="9123187" y="1487954"/>
          <a:ext cx="556102" cy="55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56" tIns="12700" rIns="43356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7</a:t>
          </a:r>
          <a:endParaRPr lang="en-US" sz="2600" kern="1200" dirty="0"/>
        </a:p>
      </dsp:txBody>
      <dsp:txXfrm>
        <a:off x="9204626" y="1569393"/>
        <a:ext cx="393224" cy="393224"/>
      </dsp:txXfrm>
    </dsp:sp>
    <dsp:sp modelId="{3E5A6857-BDF2-49B8-81ED-743C3C75993C}">
      <dsp:nvSpPr>
        <dsp:cNvPr id="0" name=""/>
        <dsp:cNvSpPr/>
      </dsp:nvSpPr>
      <dsp:spPr>
        <a:xfrm>
          <a:off x="8747609" y="3439906"/>
          <a:ext cx="1324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0F06A-EF4F-4755-AD94-30DB350AD651}">
      <dsp:nvSpPr>
        <dsp:cNvPr id="0" name=""/>
        <dsp:cNvSpPr/>
      </dsp:nvSpPr>
      <dsp:spPr>
        <a:xfrm>
          <a:off x="0" y="378270"/>
          <a:ext cx="10515600" cy="17613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The year-wise analysis of the </a:t>
          </a:r>
          <a:r>
            <a:rPr lang="en-IN" sz="2500" b="1" kern="1200"/>
            <a:t>load factor</a:t>
          </a:r>
          <a:r>
            <a:rPr lang="en-IN" sz="2500" kern="1200"/>
            <a:t>, which measures the percentage of available seating capacity that is filled by passengers, provides valuable insight into the operational efficiency of High Cloud Airlines. </a:t>
          </a:r>
          <a:endParaRPr lang="en-US" sz="2500" kern="1200"/>
        </a:p>
      </dsp:txBody>
      <dsp:txXfrm>
        <a:off x="85984" y="464254"/>
        <a:ext cx="10343632" cy="1589430"/>
      </dsp:txXfrm>
    </dsp:sp>
    <dsp:sp modelId="{ADA9693E-22F0-4867-8F9F-57109A59E72D}">
      <dsp:nvSpPr>
        <dsp:cNvPr id="0" name=""/>
        <dsp:cNvSpPr/>
      </dsp:nvSpPr>
      <dsp:spPr>
        <a:xfrm>
          <a:off x="0" y="2211669"/>
          <a:ext cx="10515600" cy="17613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This metric serves as a key indicator of how well the airline is utilizing its seating capacity. By examining the load factor on a yearly basis, we can better understand shifts in passenger demand, seasonal travel behaviour, and the overall effectiveness of capacity management strategies.</a:t>
          </a:r>
          <a:endParaRPr lang="en-US" sz="2500" kern="1200"/>
        </a:p>
      </dsp:txBody>
      <dsp:txXfrm>
        <a:off x="85984" y="2297653"/>
        <a:ext cx="10343632" cy="1589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BDC30-3A03-4D6B-A84A-BC184E9AFA5F}">
      <dsp:nvSpPr>
        <dsp:cNvPr id="0" name=""/>
        <dsp:cNvSpPr/>
      </dsp:nvSpPr>
      <dsp:spPr>
        <a:xfrm>
          <a:off x="0" y="129033"/>
          <a:ext cx="4540045" cy="56019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The load factor has shown a generally upward trend over the years, indicating improved aircraft utilization and growing passenger occupancy.</a:t>
          </a:r>
          <a:br>
            <a:rPr lang="en-IN" sz="2100" kern="1200" dirty="0"/>
          </a:br>
          <a:br>
            <a:rPr lang="en-IN" sz="2100" kern="1200" dirty="0"/>
          </a:br>
          <a:r>
            <a:rPr lang="en-IN" sz="2100" kern="1200" dirty="0"/>
            <a:t>Certain years exhibit noticeable peaks in load factor, suggesting periods of strong market demand, optimized route management, or successful seasonal strategies. </a:t>
          </a:r>
          <a:br>
            <a:rPr lang="en-IN" sz="2100" kern="1200" dirty="0"/>
          </a:br>
          <a:br>
            <a:rPr lang="en-IN" sz="2100" kern="1200" dirty="0"/>
          </a:br>
          <a:r>
            <a:rPr lang="en-IN" sz="2100" kern="1200" dirty="0"/>
            <a:t>These trends help in identifying high-performing years and inform planning around capacity, pricing, and seasonal scheduling.</a:t>
          </a:r>
          <a:br>
            <a:rPr lang="en-IN" sz="2100" kern="1200" dirty="0"/>
          </a:br>
          <a:endParaRPr lang="en-IN" sz="2100" kern="1200" dirty="0"/>
        </a:p>
      </dsp:txBody>
      <dsp:txXfrm>
        <a:off x="221627" y="350660"/>
        <a:ext cx="4096791" cy="51587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BDC30-3A03-4D6B-A84A-BC184E9AFA5F}">
      <dsp:nvSpPr>
        <dsp:cNvPr id="0" name=""/>
        <dsp:cNvSpPr/>
      </dsp:nvSpPr>
      <dsp:spPr>
        <a:xfrm>
          <a:off x="0" y="300186"/>
          <a:ext cx="4540045" cy="555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Q3 (26.31%) recorded the highest load factor, indicating peak travel during the third quarter due to summer vacation season).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b="0" kern="1200" dirty="0"/>
            <a:t>Q2 (25.68%) and Q4 (24.60%) also showed strong performance, reflecting steady travel demand in spring and the holiday season.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b="0" kern="1200" dirty="0"/>
            <a:t>Q1 (23.41%) had the lowest load factor, possibly due to post-holiday travel dips and fewer business or leisure trips.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b="0" kern="1200" dirty="0"/>
            <a:t>The variation across quarters suggests seasonal travel trends, with Q3 consistently outperforming others.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b="0" kern="1200" dirty="0"/>
            <a:t>Airlines can leverage Q3 demand with optimized capacity and pricing strategies to maximize revenue.</a:t>
          </a:r>
          <a:br>
            <a:rPr lang="en-IN" sz="1800" b="0" kern="1200" dirty="0"/>
          </a:br>
          <a:endParaRPr lang="en-IN" sz="1800" b="0" kern="1200" dirty="0"/>
        </a:p>
      </dsp:txBody>
      <dsp:txXfrm>
        <a:off x="221627" y="521813"/>
        <a:ext cx="4096791" cy="5116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BDC30-3A03-4D6B-A84A-BC184E9AFA5F}">
      <dsp:nvSpPr>
        <dsp:cNvPr id="0" name=""/>
        <dsp:cNvSpPr/>
      </dsp:nvSpPr>
      <dsp:spPr>
        <a:xfrm>
          <a:off x="0" y="5362"/>
          <a:ext cx="5460030" cy="5741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June (9.05%) and July (9.06%) showed the highest load factors, highlighting peak summer travel.</a:t>
          </a:r>
          <a:br>
            <a:rPr lang="en-IN" sz="1600" b="0" kern="1200" dirty="0"/>
          </a:br>
          <a:r>
            <a:rPr lang="en-IN" sz="1600" b="0" kern="1200" dirty="0"/>
            <a:t>May (8.34%) and August (9.01%) also contributed significantly, supporting the summer trend.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January (7.61%) and February (7.57%) recorded the lowest load factors, likely due to post-holiday slowdowns.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March (8.23%) showed slight recovery with potential spring break travel impact.</a:t>
          </a:r>
          <a:br>
            <a:rPr lang="en-IN" sz="1600" b="0" kern="1200" dirty="0"/>
          </a:br>
          <a:br>
            <a:rPr lang="en-IN" sz="1600" b="0" kern="1200" dirty="0"/>
          </a:br>
          <a:r>
            <a:rPr lang="en-IN" sz="1600" b="0" kern="1200" dirty="0"/>
            <a:t>Load factors gradually increased from March through June, suggesting rising demand through spring into summer.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November (8.21%) and December (8.20%) saw a decline, with December being unexpectedly low despite the holiday season.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Overall, the data reveals strong seasonal patterns with summer months outperforming winter in passenger load efficiency</a:t>
          </a:r>
          <a:br>
            <a:rPr lang="en-IN" sz="1800" b="0" kern="1200" dirty="0"/>
          </a:br>
          <a:endParaRPr lang="en-IN" sz="1800" b="0" kern="1200" dirty="0"/>
        </a:p>
      </dsp:txBody>
      <dsp:txXfrm>
        <a:off x="266537" y="271899"/>
        <a:ext cx="4926956" cy="52082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2A2EF-C975-44DA-A27E-9FAE1B3865EA}">
      <dsp:nvSpPr>
        <dsp:cNvPr id="0" name=""/>
        <dsp:cNvSpPr/>
      </dsp:nvSpPr>
      <dsp:spPr>
        <a:xfrm>
          <a:off x="0" y="755404"/>
          <a:ext cx="10515600" cy="13945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47223-04F4-4C33-A920-A8322571FC4C}">
      <dsp:nvSpPr>
        <dsp:cNvPr id="0" name=""/>
        <dsp:cNvSpPr/>
      </dsp:nvSpPr>
      <dsp:spPr>
        <a:xfrm>
          <a:off x="421864" y="1069188"/>
          <a:ext cx="767026" cy="767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5E598-9F85-4EF6-8043-11BC8739B09C}">
      <dsp:nvSpPr>
        <dsp:cNvPr id="0" name=""/>
        <dsp:cNvSpPr/>
      </dsp:nvSpPr>
      <dsp:spPr>
        <a:xfrm>
          <a:off x="1610755" y="755404"/>
          <a:ext cx="8904844" cy="139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94" tIns="147594" rIns="147594" bIns="14759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kern="1200" dirty="0"/>
            <a:t>This visualization helps quickly identify which airlines are operating most efficiently in terms of filling available seat capacity.</a:t>
          </a:r>
          <a:endParaRPr lang="en-US" sz="2300" b="0" kern="1200" dirty="0"/>
        </a:p>
      </dsp:txBody>
      <dsp:txXfrm>
        <a:off x="1610755" y="755404"/>
        <a:ext cx="8904844" cy="1394593"/>
      </dsp:txXfrm>
    </dsp:sp>
    <dsp:sp modelId="{F21C1D1F-59B5-4EE7-9B28-19A4DE2286BD}">
      <dsp:nvSpPr>
        <dsp:cNvPr id="0" name=""/>
        <dsp:cNvSpPr/>
      </dsp:nvSpPr>
      <dsp:spPr>
        <a:xfrm>
          <a:off x="0" y="2498646"/>
          <a:ext cx="10515600" cy="13945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8D4AF-81A3-4DBE-820D-917A26AA0582}">
      <dsp:nvSpPr>
        <dsp:cNvPr id="0" name=""/>
        <dsp:cNvSpPr/>
      </dsp:nvSpPr>
      <dsp:spPr>
        <a:xfrm>
          <a:off x="421864" y="2812429"/>
          <a:ext cx="767026" cy="767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AB156-D75A-4562-8888-87BD71BCD783}">
      <dsp:nvSpPr>
        <dsp:cNvPr id="0" name=""/>
        <dsp:cNvSpPr/>
      </dsp:nvSpPr>
      <dsp:spPr>
        <a:xfrm>
          <a:off x="1610755" y="2498646"/>
          <a:ext cx="8904844" cy="139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94" tIns="147594" rIns="147594" bIns="14759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kern="1200" dirty="0"/>
            <a:t>The chart clearly shows that load factor distribution is heavily leaned toward a few major carriers, indicating market concentration.</a:t>
          </a:r>
          <a:endParaRPr lang="en-US" sz="2300" b="0" kern="1200" dirty="0"/>
        </a:p>
      </dsp:txBody>
      <dsp:txXfrm>
        <a:off x="1610755" y="2498646"/>
        <a:ext cx="8904844" cy="13945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3F1FA-4943-43DF-967C-B46635F94D11}">
      <dsp:nvSpPr>
        <dsp:cNvPr id="0" name=""/>
        <dsp:cNvSpPr/>
      </dsp:nvSpPr>
      <dsp:spPr>
        <a:xfrm>
          <a:off x="0" y="267233"/>
          <a:ext cx="5621482" cy="11547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Delta Air Lines Inc. leads with a 19.60% of the total load factor, showcasing its dominance in passenger traffic and operational efficiency.</a:t>
          </a:r>
          <a:endParaRPr lang="en-US" sz="2100" b="0" kern="1200" dirty="0"/>
        </a:p>
      </dsp:txBody>
      <dsp:txXfrm>
        <a:off x="56372" y="323605"/>
        <a:ext cx="5508738" cy="1042045"/>
      </dsp:txXfrm>
    </dsp:sp>
    <dsp:sp modelId="{B6B89259-DE46-4FC9-8095-187E281CB989}">
      <dsp:nvSpPr>
        <dsp:cNvPr id="0" name=""/>
        <dsp:cNvSpPr/>
      </dsp:nvSpPr>
      <dsp:spPr>
        <a:xfrm>
          <a:off x="0" y="1482503"/>
          <a:ext cx="5621482" cy="11547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Southwest Airlines Co. closely follows with 18.92%, reflecting strong demand and a robust point-to-point route model.</a:t>
          </a:r>
          <a:endParaRPr lang="en-US" sz="2100" b="0" kern="1200" dirty="0"/>
        </a:p>
      </dsp:txBody>
      <dsp:txXfrm>
        <a:off x="56372" y="1538875"/>
        <a:ext cx="5508738" cy="1042045"/>
      </dsp:txXfrm>
    </dsp:sp>
    <dsp:sp modelId="{02D53E4D-1BE3-42D9-B8EF-DC9D2BEB8B14}">
      <dsp:nvSpPr>
        <dsp:cNvPr id="0" name=""/>
        <dsp:cNvSpPr/>
      </dsp:nvSpPr>
      <dsp:spPr>
        <a:xfrm>
          <a:off x="0" y="2697773"/>
          <a:ext cx="5621482" cy="11547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kern="1200" dirty="0"/>
            <a:t>AirTran Airways (5.05%) and Atlantic Southeast Airlines (5.31%) show the lowest load factor percentages among the listed carriers.</a:t>
          </a:r>
          <a:endParaRPr lang="en-US" sz="2100" b="0" kern="1200" dirty="0"/>
        </a:p>
      </dsp:txBody>
      <dsp:txXfrm>
        <a:off x="56372" y="2754145"/>
        <a:ext cx="5508738" cy="1042045"/>
      </dsp:txXfrm>
    </dsp:sp>
    <dsp:sp modelId="{9823A378-B5A3-4B16-9E8A-C967176F145A}">
      <dsp:nvSpPr>
        <dsp:cNvPr id="0" name=""/>
        <dsp:cNvSpPr/>
      </dsp:nvSpPr>
      <dsp:spPr>
        <a:xfrm>
          <a:off x="0" y="3913043"/>
          <a:ext cx="5621482" cy="11547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kern="1200" dirty="0"/>
            <a:t>Together, Delta and Southwest account for nearly 40% of the overall load factor</a:t>
          </a:r>
          <a:endParaRPr lang="en-US" sz="2100" b="0" kern="1200" dirty="0"/>
        </a:p>
      </dsp:txBody>
      <dsp:txXfrm>
        <a:off x="56372" y="3969415"/>
        <a:ext cx="5508738" cy="10420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3F1FA-4943-43DF-967C-B46635F94D11}">
      <dsp:nvSpPr>
        <dsp:cNvPr id="0" name=""/>
        <dsp:cNvSpPr/>
      </dsp:nvSpPr>
      <dsp:spPr>
        <a:xfrm>
          <a:off x="0" y="524475"/>
          <a:ext cx="5621482" cy="15701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Delta Air Lines Inc. (8,271 passengers) and Southwest Airlines Co. (8,019 passengers) are the most preferred airlines, indicating strong customer loyalty and brand strength.</a:t>
          </a:r>
          <a:endParaRPr lang="en-US" sz="1800" b="0" kern="1200" dirty="0"/>
        </a:p>
      </dsp:txBody>
      <dsp:txXfrm>
        <a:off x="76648" y="601123"/>
        <a:ext cx="5468186" cy="1416844"/>
      </dsp:txXfrm>
    </dsp:sp>
    <dsp:sp modelId="{B6B89259-DE46-4FC9-8095-187E281CB989}">
      <dsp:nvSpPr>
        <dsp:cNvPr id="0" name=""/>
        <dsp:cNvSpPr/>
      </dsp:nvSpPr>
      <dsp:spPr>
        <a:xfrm>
          <a:off x="0" y="2157975"/>
          <a:ext cx="5621482" cy="10191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Continental Airlines Inc. with 4613 passengers ranks third.</a:t>
          </a:r>
          <a:br>
            <a:rPr lang="en-IN" sz="1800" b="0" kern="1200" dirty="0"/>
          </a:br>
          <a:endParaRPr lang="en-US" sz="1800" b="0" kern="1200" dirty="0"/>
        </a:p>
      </dsp:txBody>
      <dsp:txXfrm>
        <a:off x="49749" y="2207724"/>
        <a:ext cx="5521984" cy="919617"/>
      </dsp:txXfrm>
    </dsp:sp>
    <dsp:sp modelId="{02D53E4D-1BE3-42D9-B8EF-DC9D2BEB8B14}">
      <dsp:nvSpPr>
        <dsp:cNvPr id="0" name=""/>
        <dsp:cNvSpPr/>
      </dsp:nvSpPr>
      <dsp:spPr>
        <a:xfrm>
          <a:off x="0" y="3240450"/>
          <a:ext cx="5621482" cy="15701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The chart reflects traveller trust, network coverage, and traveller satisfaction, making it a valuable indicator for marketing and service strategy planning.</a:t>
          </a:r>
          <a:endParaRPr lang="en-US" sz="1800" b="0" kern="1200" dirty="0"/>
        </a:p>
      </dsp:txBody>
      <dsp:txXfrm>
        <a:off x="76648" y="3317098"/>
        <a:ext cx="5468186" cy="1416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4C58-E331-8BFC-C0C7-6137717DB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29C37-761E-8666-B7F3-4997CEEBA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BDCEA-0153-F1C9-B8F5-EEEE136A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0CE09-56DC-7980-FFE0-936C1993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BEFC-C919-0282-A877-4E349483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CA54-8D43-069F-B403-1F15C102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2E515-5102-3AC9-B317-96A81C326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A9B68-3C48-0950-C8FB-7E7B0213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56943-AD04-34F2-E55E-E1BD74953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B15CC-3A17-B695-7523-CE328823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20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BB2C1-A491-CF1A-38CB-1794216A1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96299-62D1-E908-1A82-7EEA8AC70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DD37E-2618-6161-89F8-2BE1BFA9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AE25A-F401-7C96-9E9B-D3DF6893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9E746-DB1E-BE18-D8C8-AB2A682E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06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6320-8C70-7DCC-4963-6CE92154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DAAEE-482E-FD04-8622-CF2BA7DEB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1B7B-FEDC-8487-D7A0-EF0D29BF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62820-6C5F-769E-3374-B462F31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4D057-B435-2F7A-4AD1-7E55BEA6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11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FA34-6055-62D3-44C8-C1FE1013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12E01-CFB8-C705-FA2D-193F4A7B0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06B5D-30ED-4D0C-7A84-D0030ED0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0784E-4BC4-EBAC-029C-CE7DCB84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32924-916D-88DC-EA9D-6933A00E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137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96B8-5C69-BEAC-8594-B415321F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EF6B5-3A97-F116-1CEF-1FD31899B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BF44F-C837-D020-5945-E05FAF2BC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E5DDE-20DA-A3B8-07F1-6DEE4F26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55FCF-6A41-3048-2C61-63D1C4FE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986A1-45F9-3539-832F-DC42A095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162AC-B64A-0D07-B3DB-E31DCC76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8973A-8A46-52D5-0A55-E8AADC19A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6B108-67CD-C678-BEB7-AD74A6EAB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07FC3-6795-9D85-88B7-58A91AF82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DD0A1F-E1F7-DED4-4087-269616844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D61A1-BC3C-1A6D-C1B1-C8CE1825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CAAD2-38E5-F407-F73D-B02C1C46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60A33-20F8-25E6-4CC7-6EA36ECE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01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7211-C718-9AB6-343E-175EB306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72696-CE37-5AAA-67DD-3A3C0D06D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4FA2C-335C-64E9-238A-CE1CAADB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E93AA-FE87-61A3-17EF-CD890A92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11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8D4CA-EBA3-35A6-825F-07ACD5F98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2569-214B-B75E-7466-A0AD5248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69657-8A58-29C9-7726-F34BB934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42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DA5B-53B0-EECB-A338-5870B6E8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9491-625E-1E4E-83AF-CA79AF625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6913D-098E-C26E-10A2-6AE0E1B91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32400-8152-283E-531F-AD2A9944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A135D-4153-BCFD-3875-1CE97E10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87314-1EFA-E00A-D84B-2636BE628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41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E0FC-8659-623D-53E6-5CC0BDE9F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4F884-98C0-2824-2FFD-4D621C935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B987D-A26C-3CA8-778D-8B1B08A07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06270-BCDC-C4AA-F699-E21E855B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BDD4D-875B-7425-FBDD-8117A0A7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C9B1-FD4F-DCFB-BE4D-62FC8732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14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F0F15F-C1DF-00A4-981A-47B301F2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B27C6-2CF0-D8E5-E7AF-49BECD162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EF4CC-6AE4-254A-E483-3B5F92E37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1C4E3F-49FF-49CF-BE98-6A3D6E52D6AA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C7BEB-A69A-A8A7-2EAB-C509BFF00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E56F2-BF39-A1C8-AC60-3DB96ED8F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60D6B6-8657-472E-BCB0-75DD96891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03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0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12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1000" b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EFF9-E2B9-D5CE-5843-CB9D3F5D4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662" y="147484"/>
            <a:ext cx="8839201" cy="737420"/>
          </a:xfr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480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High Cloud Airlines </a:t>
            </a:r>
            <a:endParaRPr lang="en-IN" sz="48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35BEFB-1172-DD4C-57EC-DD13F13FF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95443"/>
            <a:ext cx="4660490" cy="316255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tx2">
                    <a:lumMod val="10000"/>
                    <a:lumOff val="90000"/>
                  </a:schemeClr>
                </a:solidFill>
                <a:highlight>
                  <a:srgbClr val="6666FF"/>
                </a:highlight>
                <a:latin typeface="Forte" panose="03060902040502070203" pitchFamily="66" charset="0"/>
              </a:rPr>
              <a:t>Presented by : Group 1</a:t>
            </a:r>
          </a:p>
          <a:p>
            <a:pPr marL="457200" indent="-457200" algn="l">
              <a:buAutoNum type="arabicParenR"/>
            </a:pPr>
            <a:r>
              <a:rPr lang="en-IN" b="0" i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highlight>
                  <a:srgbClr val="6666FF"/>
                </a:highlight>
                <a:latin typeface="Forte" panose="03060902040502070203" pitchFamily="66" charset="0"/>
              </a:rPr>
              <a:t>Ayan Basu</a:t>
            </a:r>
            <a:endParaRPr lang="en-US" b="0" i="0">
              <a:solidFill>
                <a:schemeClr val="tx2">
                  <a:lumMod val="10000"/>
                  <a:lumOff val="90000"/>
                </a:schemeClr>
              </a:solidFill>
              <a:effectLst/>
              <a:highlight>
                <a:srgbClr val="6666FF"/>
              </a:highlight>
              <a:latin typeface="Forte" panose="03060902040502070203" pitchFamily="66" charset="0"/>
            </a:endParaRPr>
          </a:p>
          <a:p>
            <a:pPr marL="457200" indent="-457200" algn="l">
              <a:buAutoNum type="arabicParenR"/>
            </a:pPr>
            <a:r>
              <a:rPr lang="en-IN" b="0" i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highlight>
                  <a:srgbClr val="6666FF"/>
                </a:highlight>
                <a:latin typeface="Forte" panose="03060902040502070203" pitchFamily="66" charset="0"/>
              </a:rPr>
              <a:t>Nilofer Asad Ali Sayyad.</a:t>
            </a:r>
            <a:endParaRPr lang="en-US" b="0" i="0">
              <a:solidFill>
                <a:schemeClr val="tx2">
                  <a:lumMod val="10000"/>
                  <a:lumOff val="90000"/>
                </a:schemeClr>
              </a:solidFill>
              <a:effectLst/>
              <a:highlight>
                <a:srgbClr val="6666FF"/>
              </a:highlight>
              <a:latin typeface="Forte" panose="03060902040502070203" pitchFamily="66" charset="0"/>
            </a:endParaRPr>
          </a:p>
          <a:p>
            <a:pPr marL="457200" indent="-457200" algn="l">
              <a:buAutoNum type="arabicParenR"/>
            </a:pPr>
            <a:r>
              <a:rPr lang="en-IN" b="0" i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highlight>
                  <a:srgbClr val="6666FF"/>
                </a:highlight>
                <a:latin typeface="Forte" panose="03060902040502070203" pitchFamily="66" charset="0"/>
              </a:rPr>
              <a:t>A.Shanmuganithya</a:t>
            </a:r>
          </a:p>
          <a:p>
            <a:pPr marL="457200" indent="-457200" algn="l">
              <a:buAutoNum type="arabicParenR"/>
            </a:pPr>
            <a:r>
              <a:rPr lang="en-IN" b="0" i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highlight>
                  <a:srgbClr val="6666FF"/>
                </a:highlight>
                <a:latin typeface="Forte" panose="03060902040502070203" pitchFamily="66" charset="0"/>
              </a:rPr>
              <a:t>Mogili venkata yamini Prasanna</a:t>
            </a:r>
          </a:p>
          <a:p>
            <a:pPr marL="457200" indent="-457200" algn="l">
              <a:buAutoNum type="arabicParenR"/>
            </a:pPr>
            <a:r>
              <a:rPr lang="en-IN" b="0" i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highlight>
                  <a:srgbClr val="6666FF"/>
                </a:highlight>
                <a:latin typeface="Forte" panose="03060902040502070203" pitchFamily="66" charset="0"/>
              </a:rPr>
              <a:t>Pittam Veenadhari</a:t>
            </a:r>
          </a:p>
          <a:p>
            <a:pPr marL="457200" indent="-457200" algn="l">
              <a:buAutoNum type="arabicParenR"/>
            </a:pPr>
            <a:r>
              <a:rPr lang="en-IN" b="0" i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highlight>
                  <a:srgbClr val="6666FF"/>
                </a:highlight>
                <a:latin typeface="Forte" panose="03060902040502070203" pitchFamily="66" charset="0"/>
              </a:rPr>
              <a:t>Megha Parmar</a:t>
            </a:r>
            <a:endParaRPr lang="en-IN" dirty="0">
              <a:solidFill>
                <a:schemeClr val="tx2">
                  <a:lumMod val="10000"/>
                  <a:lumOff val="90000"/>
                </a:schemeClr>
              </a:solidFill>
              <a:highlight>
                <a:srgbClr val="6666FF"/>
              </a:highlight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66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4A76B-D880-42D0-C1AA-56BE3075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olorful pie chart with text&#10;&#10;AI-generated content may be incorrect.">
            <a:extLst>
              <a:ext uri="{FF2B5EF4-FFF2-40B4-BE49-F238E27FC236}">
                <a16:creationId xmlns:a16="http://schemas.microsoft.com/office/drawing/2014/main" id="{FF7D35F8-E5F6-303F-CDD1-0CFE15661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7526"/>
            <a:ext cx="5621482" cy="4946073"/>
          </a:xfrm>
        </p:spPr>
      </p:pic>
      <p:graphicFrame>
        <p:nvGraphicFramePr>
          <p:cNvPr id="30" name="TextBox 27">
            <a:extLst>
              <a:ext uri="{FF2B5EF4-FFF2-40B4-BE49-F238E27FC236}">
                <a16:creationId xmlns:a16="http://schemas.microsoft.com/office/drawing/2014/main" id="{B932D1D3-B052-BB26-59F0-DF6BF1EF1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508997"/>
              </p:ext>
            </p:extLst>
          </p:nvPr>
        </p:nvGraphicFramePr>
        <p:xfrm>
          <a:off x="238991" y="691661"/>
          <a:ext cx="5621482" cy="5335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721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CC0F1-BDD3-098A-4013-B39BD7DC5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E188B8-EA19-1F29-E129-884C1C03AA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52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B9007B-0ABE-49BE-4FD7-21CDD3AA1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956F6-8A7F-1BA5-C450-D32283B75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57" y="0"/>
            <a:ext cx="11866418" cy="927317"/>
          </a:xfrm>
        </p:spPr>
        <p:txBody>
          <a:bodyPr>
            <a:normAutofit/>
          </a:bodyPr>
          <a:lstStyle/>
          <a:p>
            <a:r>
              <a:rPr lang="en-IN" sz="4000" u="sng" dirty="0">
                <a:latin typeface="Forte" panose="03060902040502070203" pitchFamily="66" charset="0"/>
              </a:rPr>
              <a:t>Top 10 Carrier name based on passenger preferences</a:t>
            </a:r>
          </a:p>
        </p:txBody>
      </p:sp>
      <p:pic>
        <p:nvPicPr>
          <p:cNvPr id="7" name="Content Placeholder 6" descr="A group of colorful circles">
            <a:extLst>
              <a:ext uri="{FF2B5EF4-FFF2-40B4-BE49-F238E27FC236}">
                <a16:creationId xmlns:a16="http://schemas.microsoft.com/office/drawing/2014/main" id="{87F43C5E-2974-E526-D8E7-0ADA7D78C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67089"/>
            <a:ext cx="5655797" cy="532332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A44842-D12F-AE5C-B6A3-36B642B6C14A}"/>
              </a:ext>
            </a:extLst>
          </p:cNvPr>
          <p:cNvSpPr txBox="1"/>
          <p:nvPr/>
        </p:nvSpPr>
        <p:spPr>
          <a:xfrm>
            <a:off x="1049480" y="1402773"/>
            <a:ext cx="428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br>
              <a:rPr lang="en-IN" dirty="0"/>
            </a:br>
            <a:endParaRPr lang="en-IN" dirty="0"/>
          </a:p>
        </p:txBody>
      </p:sp>
      <p:graphicFrame>
        <p:nvGraphicFramePr>
          <p:cNvPr id="11" name="TextBox 27">
            <a:extLst>
              <a:ext uri="{FF2B5EF4-FFF2-40B4-BE49-F238E27FC236}">
                <a16:creationId xmlns:a16="http://schemas.microsoft.com/office/drawing/2014/main" id="{58FCA04F-3AF3-E3A7-3BD1-EB45F9E97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858491"/>
              </p:ext>
            </p:extLst>
          </p:nvPr>
        </p:nvGraphicFramePr>
        <p:xfrm>
          <a:off x="290942" y="927317"/>
          <a:ext cx="5621482" cy="5335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3910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652958-E54D-1079-359D-D00449AF8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3C9AD9-CA7D-9102-75DC-7CD5E88CE6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52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B6508F-EBDE-9A74-D540-16985A91F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FCBAC-177E-E728-A500-4DA88296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57" y="0"/>
            <a:ext cx="11866418" cy="927317"/>
          </a:xfrm>
        </p:spPr>
        <p:txBody>
          <a:bodyPr>
            <a:noAutofit/>
          </a:bodyPr>
          <a:lstStyle/>
          <a:p>
            <a:pPr lvl="0"/>
            <a:r>
              <a:rPr lang="en-IN" sz="3500" u="sng" dirty="0">
                <a:latin typeface="Forte" panose="03060902040502070203" pitchFamily="66" charset="0"/>
              </a:rPr>
              <a:t>Top Routes ( from-to City) based on Number of Flights </a:t>
            </a:r>
            <a:endParaRPr lang="en-US" sz="3500" u="sng" dirty="0">
              <a:latin typeface="Forte" panose="03060902040502070203" pitchFamily="66" charset="0"/>
            </a:endParaRPr>
          </a:p>
        </p:txBody>
      </p:sp>
      <p:pic>
        <p:nvPicPr>
          <p:cNvPr id="29" name="Picture 28" descr="A screenshot of a graph&#10;&#10;AI-generated content may be incorrect.">
            <a:extLst>
              <a:ext uri="{FF2B5EF4-FFF2-40B4-BE49-F238E27FC236}">
                <a16:creationId xmlns:a16="http://schemas.microsoft.com/office/drawing/2014/main" id="{6907FC5D-E72A-274F-342B-738D7AA6C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087763"/>
            <a:ext cx="5624944" cy="5250692"/>
          </a:xfrm>
          <a:prstGeom prst="rect">
            <a:avLst/>
          </a:prstGeom>
        </p:spPr>
      </p:pic>
      <p:graphicFrame>
        <p:nvGraphicFramePr>
          <p:cNvPr id="31" name="TextBox 8">
            <a:extLst>
              <a:ext uri="{FF2B5EF4-FFF2-40B4-BE49-F238E27FC236}">
                <a16:creationId xmlns:a16="http://schemas.microsoft.com/office/drawing/2014/main" id="{135ADF37-A000-F97B-96CA-C4DCB5406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8715923"/>
              </p:ext>
            </p:extLst>
          </p:nvPr>
        </p:nvGraphicFramePr>
        <p:xfrm>
          <a:off x="509157" y="1087763"/>
          <a:ext cx="4921829" cy="501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5365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C35F01-F258-FBE9-8EA4-5DC314FE1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8334AB-C0C8-DA84-CBF3-7DE886D77A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52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FFF0A2-F391-A943-8910-A00C57DEE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12C0C-F50C-52DB-980B-09AC5359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9" y="0"/>
            <a:ext cx="11866418" cy="927317"/>
          </a:xfrm>
        </p:spPr>
        <p:txBody>
          <a:bodyPr>
            <a:noAutofit/>
          </a:bodyPr>
          <a:lstStyle/>
          <a:p>
            <a:pPr lvl="0" algn="ctr"/>
            <a:r>
              <a:rPr lang="en-IN" sz="4000" u="sng" dirty="0">
                <a:latin typeface="Forte" panose="03060902040502070203" pitchFamily="66" charset="0"/>
              </a:rPr>
              <a:t>Load factor on Weekend vs Weekdays</a:t>
            </a:r>
            <a:endParaRPr lang="en-US" sz="4000" u="sng" dirty="0">
              <a:latin typeface="Forte" panose="03060902040502070203" pitchFamily="66" charset="0"/>
            </a:endParaRPr>
          </a:p>
        </p:txBody>
      </p:sp>
      <p:pic>
        <p:nvPicPr>
          <p:cNvPr id="4" name="Picture 3" descr="A pie chart with a number of percentages&#10;&#10;AI-generated content may be incorrect.">
            <a:extLst>
              <a:ext uri="{FF2B5EF4-FFF2-40B4-BE49-F238E27FC236}">
                <a16:creationId xmlns:a16="http://schemas.microsoft.com/office/drawing/2014/main" id="{AF019296-B701-7600-D199-6B689BC88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48" y="1087763"/>
            <a:ext cx="5189995" cy="4664627"/>
          </a:xfrm>
          <a:prstGeom prst="rect">
            <a:avLst/>
          </a:prstGeom>
        </p:spPr>
      </p:pic>
      <p:graphicFrame>
        <p:nvGraphicFramePr>
          <p:cNvPr id="12" name="TextBox 6">
            <a:extLst>
              <a:ext uri="{FF2B5EF4-FFF2-40B4-BE49-F238E27FC236}">
                <a16:creationId xmlns:a16="http://schemas.microsoft.com/office/drawing/2014/main" id="{EB10372B-A95D-E6E9-A18B-C38ED15B3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2157561"/>
              </p:ext>
            </p:extLst>
          </p:nvPr>
        </p:nvGraphicFramePr>
        <p:xfrm>
          <a:off x="509157" y="1087763"/>
          <a:ext cx="5474534" cy="4779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6998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20DC54-46E7-32F6-519B-F09F34147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86DBCD-1B86-FFA5-C57E-C78CBC3A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52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FAE412-3418-5D41-AF48-18AA96650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67C01-4EDA-531B-07BD-4D6D85EE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62" y="0"/>
            <a:ext cx="11866418" cy="927317"/>
          </a:xfrm>
        </p:spPr>
        <p:txBody>
          <a:bodyPr>
            <a:noAutofit/>
          </a:bodyPr>
          <a:lstStyle/>
          <a:p>
            <a:pPr lvl="0" algn="ctr"/>
            <a:r>
              <a:rPr lang="en-IN" sz="4000" u="sng" dirty="0">
                <a:latin typeface="Forte" panose="03060902040502070203" pitchFamily="66" charset="0"/>
              </a:rPr>
              <a:t>Number of flights based on Distance group</a:t>
            </a:r>
            <a:endParaRPr lang="en-US" sz="4000" u="sng" dirty="0">
              <a:latin typeface="Forte" panose="03060902040502070203" pitchFamily="66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4A8B30-9C40-0174-507A-156604AE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6778"/>
            <a:ext cx="5703393" cy="5383631"/>
          </a:xfrm>
          <a:prstGeom prst="rect">
            <a:avLst/>
          </a:prstGeom>
        </p:spPr>
      </p:pic>
      <p:graphicFrame>
        <p:nvGraphicFramePr>
          <p:cNvPr id="12" name="TextBox 6">
            <a:extLst>
              <a:ext uri="{FF2B5EF4-FFF2-40B4-BE49-F238E27FC236}">
                <a16:creationId xmlns:a16="http://schemas.microsoft.com/office/drawing/2014/main" id="{0F8FE66F-95BC-DD8B-1E11-1B4E84D3E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234782"/>
              </p:ext>
            </p:extLst>
          </p:nvPr>
        </p:nvGraphicFramePr>
        <p:xfrm>
          <a:off x="583628" y="927317"/>
          <a:ext cx="4923554" cy="5463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994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55EDF5-1E19-3AAB-49B2-67E165DDB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145F8B-5FDA-ED43-3078-B1F04119A4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52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0EEDB8-D34E-DA4E-99C7-72D252636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8638B-497B-7535-0D51-3FFA1577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62" y="0"/>
            <a:ext cx="11866418" cy="927317"/>
          </a:xfrm>
        </p:spPr>
        <p:txBody>
          <a:bodyPr>
            <a:noAutofit/>
          </a:bodyPr>
          <a:lstStyle/>
          <a:p>
            <a:pPr lvl="0" algn="ctr"/>
            <a:r>
              <a:rPr lang="en-IN" sz="4000" u="sng" dirty="0">
                <a:latin typeface="Forte" panose="03060902040502070203" pitchFamily="66" charset="0"/>
              </a:rPr>
              <a:t>Top Raw KPIs</a:t>
            </a:r>
            <a:endParaRPr lang="en-US" sz="4000" u="sng" dirty="0">
              <a:latin typeface="Forte" panose="0306090204050207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1E071-9DEF-C019-34D2-637E67B0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7" y="1042426"/>
            <a:ext cx="10598570" cy="819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EC32C-5574-9786-F390-F7732045B597}"/>
              </a:ext>
            </a:extLst>
          </p:cNvPr>
          <p:cNvSpPr txBox="1"/>
          <p:nvPr/>
        </p:nvSpPr>
        <p:spPr>
          <a:xfrm>
            <a:off x="5637068" y="272241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C34171A2-677A-E8BD-4243-568AFE70B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411174"/>
              </p:ext>
            </p:extLst>
          </p:nvPr>
        </p:nvGraphicFramePr>
        <p:xfrm>
          <a:off x="914557" y="2218459"/>
          <a:ext cx="10744043" cy="4410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4143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18660-AF28-773F-F9D7-6ACED675A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2D0DDA-A460-CFBB-5E88-23F599D005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52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8AAC4F-ABA2-2D74-A634-36707BDD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F3E23-B606-7689-DA92-9A9573384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0" y="76613"/>
            <a:ext cx="11675938" cy="685800"/>
          </a:xfrm>
        </p:spPr>
        <p:txBody>
          <a:bodyPr>
            <a:noAutofit/>
          </a:bodyPr>
          <a:lstStyle/>
          <a:p>
            <a:pPr lvl="0" algn="ctr"/>
            <a:r>
              <a:rPr lang="en-US" sz="4000" u="sng" dirty="0">
                <a:latin typeface="Forte" panose="03060902040502070203" pitchFamily="66" charset="0"/>
              </a:rPr>
              <a:t>D</a:t>
            </a:r>
            <a:r>
              <a:rPr lang="en-IN" sz="4000" u="sng" dirty="0" err="1">
                <a:latin typeface="Forte" panose="03060902040502070203" pitchFamily="66" charset="0"/>
              </a:rPr>
              <a:t>ashboard</a:t>
            </a:r>
            <a:endParaRPr lang="en-US" sz="4000" u="sng" dirty="0">
              <a:latin typeface="Forte" panose="03060902040502070203" pitchFamily="66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82D435-CB3C-0861-B384-C81838C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839015"/>
            <a:ext cx="11842175" cy="57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30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7E032A-5876-3466-0D43-250B96293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DEFA59-4FD7-358F-479E-94A5A5EA91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52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169CF4-6C5B-5ECF-08D4-828C8DEB3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9D025-3E97-EAB6-8F19-69728C5B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0" y="76613"/>
            <a:ext cx="11675938" cy="685800"/>
          </a:xfrm>
        </p:spPr>
        <p:txBody>
          <a:bodyPr>
            <a:noAutofit/>
          </a:bodyPr>
          <a:lstStyle/>
          <a:p>
            <a:pPr lvl="0" algn="ctr"/>
            <a:r>
              <a:rPr lang="en-US" sz="4000" u="sng" dirty="0">
                <a:latin typeface="Forte" panose="03060902040502070203" pitchFamily="66" charset="0"/>
              </a:rPr>
              <a:t>Key Takeaway</a:t>
            </a:r>
          </a:p>
        </p:txBody>
      </p:sp>
      <p:graphicFrame>
        <p:nvGraphicFramePr>
          <p:cNvPr id="12" name="TextBox 3">
            <a:extLst>
              <a:ext uri="{FF2B5EF4-FFF2-40B4-BE49-F238E27FC236}">
                <a16:creationId xmlns:a16="http://schemas.microsoft.com/office/drawing/2014/main" id="{AE066748-F128-5987-F9A2-D0007E48B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8842944"/>
              </p:ext>
            </p:extLst>
          </p:nvPr>
        </p:nvGraphicFramePr>
        <p:xfrm>
          <a:off x="1046018" y="966353"/>
          <a:ext cx="10099964" cy="5372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3802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2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941C00BC-8DFF-9B14-5723-2D4018DDD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73CC-02A8-8009-F0B4-1645A20B8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626" y="2315886"/>
            <a:ext cx="4651513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8000" u="sng" dirty="0">
                <a:solidFill>
                  <a:schemeClr val="tx1">
                    <a:alpha val="80000"/>
                  </a:schemeClr>
                </a:solidFill>
                <a:latin typeface="Forte" panose="03060902040502070203" pitchFamily="66" charset="0"/>
              </a:rPr>
              <a:t>Thank you</a:t>
            </a:r>
            <a:endParaRPr lang="en-IN" sz="8000" b="1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8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074B5-22F4-75BD-910E-428E5EC77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F6041-E78E-695D-FB29-015A9693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b="1" u="sng">
                <a:solidFill>
                  <a:srgbClr val="FFFFFF"/>
                </a:solidFill>
                <a:latin typeface="Forte" panose="03060902040502070203" pitchFamily="66" charset="0"/>
              </a:rPr>
              <a:t>Introduction</a:t>
            </a:r>
            <a:endParaRPr lang="en-IN" b="1" u="sng">
              <a:solidFill>
                <a:srgbClr val="FFFFFF"/>
              </a:solidFill>
              <a:latin typeface="Forte" panose="03060902040502070203" pitchFamily="66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04DC78-4431-235C-33FB-F58BBD6D2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171957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736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231F-ABEF-8BB5-2ABC-4790EFFC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29" y="453616"/>
            <a:ext cx="10370574" cy="706591"/>
          </a:xfrm>
        </p:spPr>
        <p:txBody>
          <a:bodyPr/>
          <a:lstStyle/>
          <a:p>
            <a:pPr algn="ctr"/>
            <a:r>
              <a:rPr lang="en-US" b="1" u="sng">
                <a:latin typeface="Forte" panose="03060902040502070203" pitchFamily="66" charset="0"/>
              </a:rPr>
              <a:t>KPI-list</a:t>
            </a:r>
            <a:endParaRPr lang="en-IN" b="1" u="sng" dirty="0">
              <a:latin typeface="Forte" panose="03060902040502070203" pitchFamily="66" charset="0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9902819E-E6C4-B44E-BF20-491E022431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265607"/>
              </p:ext>
            </p:extLst>
          </p:nvPr>
        </p:nvGraphicFramePr>
        <p:xfrm>
          <a:off x="1053281" y="1582992"/>
          <a:ext cx="10080522" cy="5085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494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7EEB8-BA23-07C4-6E49-F7AF997DD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FF7404-CDE8-8C6E-EA18-120D3ADC36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52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0D002D-C91D-75DF-5CDA-C15E3716C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7040D-9A57-89A1-1F28-BCD2CE46E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05"/>
            <a:ext cx="10515600" cy="779463"/>
          </a:xfrm>
        </p:spPr>
        <p:txBody>
          <a:bodyPr>
            <a:normAutofit/>
          </a:bodyPr>
          <a:lstStyle/>
          <a:p>
            <a:pPr algn="ctr"/>
            <a:r>
              <a:rPr lang="en-IN" u="sng" dirty="0">
                <a:latin typeface="Forte" panose="03060902040502070203" pitchFamily="66" charset="0"/>
              </a:rPr>
              <a:t>Date Field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01CE7B-8B90-CE80-B074-7700E6878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063"/>
            <a:ext cx="10830791" cy="5007564"/>
          </a:xfrm>
        </p:spPr>
      </p:pic>
    </p:spTree>
    <p:extLst>
      <p:ext uri="{BB962C8B-B14F-4D97-AF65-F5344CB8AC3E}">
        <p14:creationId xmlns:p14="http://schemas.microsoft.com/office/powerpoint/2010/main" val="179051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5D8C90-C0A1-CE40-4088-0214A68E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991EE-B908-23FE-F666-40D8E724C9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52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EAAF0-0E92-037D-1AE5-AA42A87A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u="sng" dirty="0">
                <a:latin typeface="Forte" panose="03060902040502070203" pitchFamily="66" charset="0"/>
              </a:rPr>
              <a:t>Load Factor percentage on a yearly basis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F0D4D16-BA38-4AD7-FDD6-443C87D82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8680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441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8306994-A866-244F-E657-246010ACFC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988588"/>
              </p:ext>
            </p:extLst>
          </p:nvPr>
        </p:nvGraphicFramePr>
        <p:xfrm>
          <a:off x="631723" y="570271"/>
          <a:ext cx="4540045" cy="5860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096A8-A83D-D860-603A-1066E585E3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06" y="648929"/>
            <a:ext cx="6194323" cy="5594555"/>
          </a:xfrm>
        </p:spPr>
      </p:pic>
    </p:spTree>
    <p:extLst>
      <p:ext uri="{BB962C8B-B14F-4D97-AF65-F5344CB8AC3E}">
        <p14:creationId xmlns:p14="http://schemas.microsoft.com/office/powerpoint/2010/main" val="130238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038DD-2796-D3AA-F805-A0CA0CB14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32DA46B-4A7E-DA10-FB9C-9FB1A92022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379052"/>
              </p:ext>
            </p:extLst>
          </p:nvPr>
        </p:nvGraphicFramePr>
        <p:xfrm>
          <a:off x="631723" y="570271"/>
          <a:ext cx="4540045" cy="5860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A5C02D9-0765-7B9D-ED58-FA4C4F59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68" y="176138"/>
            <a:ext cx="10515600" cy="788266"/>
          </a:xfrm>
        </p:spPr>
        <p:txBody>
          <a:bodyPr>
            <a:normAutofit fontScale="90000"/>
          </a:bodyPr>
          <a:lstStyle/>
          <a:p>
            <a:r>
              <a:rPr lang="en-IN" u="sng">
                <a:latin typeface="Forte" panose="03060902040502070203" pitchFamily="66" charset="0"/>
              </a:rPr>
              <a:t>Load Factor percentage on a quarterly basis</a:t>
            </a:r>
            <a:endParaRPr lang="en-IN" u="sng" dirty="0">
              <a:latin typeface="Forte" panose="03060902040502070203" pitchFamily="66" charset="0"/>
            </a:endParaRPr>
          </a:p>
        </p:txBody>
      </p:sp>
      <p:pic>
        <p:nvPicPr>
          <p:cNvPr id="8" name="Content Placeholder 7" descr="A group of blue rectangular objects&#10;&#10;AI-generated content may be incorrect.">
            <a:extLst>
              <a:ext uri="{FF2B5EF4-FFF2-40B4-BE49-F238E27FC236}">
                <a16:creationId xmlns:a16="http://schemas.microsoft.com/office/drawing/2014/main" id="{9A41D2DA-303E-062B-CA0A-DFBD97FBF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64" y="1143000"/>
            <a:ext cx="5910303" cy="5033963"/>
          </a:xfrm>
        </p:spPr>
      </p:pic>
    </p:spTree>
    <p:extLst>
      <p:ext uri="{BB962C8B-B14F-4D97-AF65-F5344CB8AC3E}">
        <p14:creationId xmlns:p14="http://schemas.microsoft.com/office/powerpoint/2010/main" val="410392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3FBCF-57FD-65C4-D73D-CD76B1E49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A9CD870-9038-67DB-DA6F-A98DEEB04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397157"/>
              </p:ext>
            </p:extLst>
          </p:nvPr>
        </p:nvGraphicFramePr>
        <p:xfrm>
          <a:off x="254969" y="964404"/>
          <a:ext cx="5460031" cy="5746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B2FAD6F-AD87-7D39-A0A1-5819AF92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68" y="176138"/>
            <a:ext cx="10515600" cy="788266"/>
          </a:xfrm>
        </p:spPr>
        <p:txBody>
          <a:bodyPr>
            <a:normAutofit/>
          </a:bodyPr>
          <a:lstStyle/>
          <a:p>
            <a:r>
              <a:rPr lang="en-IN" u="sng" dirty="0">
                <a:latin typeface="Forte" panose="03060902040502070203" pitchFamily="66" charset="0"/>
              </a:rPr>
              <a:t>Load Factor percentage on a monthly basis</a:t>
            </a:r>
          </a:p>
        </p:txBody>
      </p:sp>
      <p:pic>
        <p:nvPicPr>
          <p:cNvPr id="7" name="Content Placeholder 6" descr="A graph of blue bars&#10;&#10;AI-generated content may be incorrect.">
            <a:extLst>
              <a:ext uri="{FF2B5EF4-FFF2-40B4-BE49-F238E27FC236}">
                <a16:creationId xmlns:a16="http://schemas.microsoft.com/office/drawing/2014/main" id="{8FDE517E-D65C-21A4-A8DD-F0F1BEC38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42" y="1253331"/>
            <a:ext cx="5723126" cy="5019204"/>
          </a:xfrm>
        </p:spPr>
      </p:pic>
    </p:spTree>
    <p:extLst>
      <p:ext uri="{BB962C8B-B14F-4D97-AF65-F5344CB8AC3E}">
        <p14:creationId xmlns:p14="http://schemas.microsoft.com/office/powerpoint/2010/main" val="341599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27A0D-BF8D-BCB9-3567-AE90A377E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1D51DE-0892-FCC1-138E-0D9B5D1BB3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52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9D42E7-50A9-7EA7-007E-AE1A4B31A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408A4-62FC-BD5E-0134-CA83D962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84" y="361156"/>
            <a:ext cx="11866418" cy="1325563"/>
          </a:xfrm>
        </p:spPr>
        <p:txBody>
          <a:bodyPr>
            <a:normAutofit/>
          </a:bodyPr>
          <a:lstStyle/>
          <a:p>
            <a:r>
              <a:rPr lang="en-IN" u="sng" dirty="0">
                <a:latin typeface="Forte" panose="03060902040502070203" pitchFamily="66" charset="0"/>
              </a:rPr>
              <a:t>Load Factor percentage on a carrier name basis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D21E79D5-2883-80B5-B0BD-3E8DF7867E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501610"/>
              </p:ext>
            </p:extLst>
          </p:nvPr>
        </p:nvGraphicFramePr>
        <p:xfrm>
          <a:off x="838200" y="1528319"/>
          <a:ext cx="10515600" cy="4648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41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272</TotalTime>
  <Words>1326</Words>
  <Application>Microsoft Office PowerPoint</Application>
  <PresentationFormat>Widescreen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Aptos</vt:lpstr>
      <vt:lpstr>Aptos Display</vt:lpstr>
      <vt:lpstr>Arial</vt:lpstr>
      <vt:lpstr>Forte</vt:lpstr>
      <vt:lpstr>Office Theme</vt:lpstr>
      <vt:lpstr>High Cloud Airlines </vt:lpstr>
      <vt:lpstr>Introduction</vt:lpstr>
      <vt:lpstr>KPI-list</vt:lpstr>
      <vt:lpstr>Date Field</vt:lpstr>
      <vt:lpstr>Load Factor percentage on a yearly basis</vt:lpstr>
      <vt:lpstr>PowerPoint Presentation</vt:lpstr>
      <vt:lpstr>Load Factor percentage on a quarterly basis</vt:lpstr>
      <vt:lpstr>Load Factor percentage on a monthly basis</vt:lpstr>
      <vt:lpstr>Load Factor percentage on a carrier name basis</vt:lpstr>
      <vt:lpstr>PowerPoint Presentation</vt:lpstr>
      <vt:lpstr>Top 10 Carrier name based on passenger preferences</vt:lpstr>
      <vt:lpstr>Top Routes ( from-to City) based on Number of Flights </vt:lpstr>
      <vt:lpstr>Load factor on Weekend vs Weekdays</vt:lpstr>
      <vt:lpstr>Number of flights based on Distance group</vt:lpstr>
      <vt:lpstr>Top Raw KPIs</vt:lpstr>
      <vt:lpstr>Dashboard</vt:lpstr>
      <vt:lpstr>Key Takeaway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Megha Parmar</dc:creator>
  <cp:lastModifiedBy>Megha Parmar</cp:lastModifiedBy>
  <cp:revision>6</cp:revision>
  <dcterms:created xsi:type="dcterms:W3CDTF">2025-04-10T17:16:11Z</dcterms:created>
  <dcterms:modified xsi:type="dcterms:W3CDTF">2025-04-11T11:28:57Z</dcterms:modified>
</cp:coreProperties>
</file>